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2"/>
  </p:notesMasterIdLst>
  <p:sldIdLst>
    <p:sldId id="256" r:id="rId2"/>
    <p:sldId id="416" r:id="rId3"/>
    <p:sldId id="415" r:id="rId4"/>
    <p:sldId id="372" r:id="rId5"/>
    <p:sldId id="381" r:id="rId6"/>
    <p:sldId id="382" r:id="rId7"/>
    <p:sldId id="258" r:id="rId8"/>
    <p:sldId id="365" r:id="rId9"/>
    <p:sldId id="318" r:id="rId10"/>
    <p:sldId id="366" r:id="rId11"/>
    <p:sldId id="319" r:id="rId12"/>
    <p:sldId id="367" r:id="rId13"/>
    <p:sldId id="320" r:id="rId14"/>
    <p:sldId id="368" r:id="rId15"/>
    <p:sldId id="321" r:id="rId16"/>
    <p:sldId id="369" r:id="rId17"/>
    <p:sldId id="322" r:id="rId18"/>
    <p:sldId id="370" r:id="rId19"/>
    <p:sldId id="323" r:id="rId20"/>
    <p:sldId id="324" r:id="rId21"/>
    <p:sldId id="371" r:id="rId22"/>
    <p:sldId id="325" r:id="rId23"/>
    <p:sldId id="383" r:id="rId24"/>
    <p:sldId id="373" r:id="rId25"/>
    <p:sldId id="384" r:id="rId26"/>
    <p:sldId id="326" r:id="rId27"/>
    <p:sldId id="386" r:id="rId28"/>
    <p:sldId id="327" r:id="rId29"/>
    <p:sldId id="387" r:id="rId30"/>
    <p:sldId id="328" r:id="rId31"/>
    <p:sldId id="388" r:id="rId32"/>
    <p:sldId id="329" r:id="rId33"/>
    <p:sldId id="389" r:id="rId34"/>
    <p:sldId id="330" r:id="rId35"/>
    <p:sldId id="390" r:id="rId36"/>
    <p:sldId id="331" r:id="rId37"/>
    <p:sldId id="391" r:id="rId38"/>
    <p:sldId id="332" r:id="rId39"/>
    <p:sldId id="385" r:id="rId40"/>
    <p:sldId id="392" r:id="rId41"/>
    <p:sldId id="374" r:id="rId42"/>
    <p:sldId id="393" r:id="rId43"/>
    <p:sldId id="417" r:id="rId44"/>
    <p:sldId id="394" r:id="rId45"/>
    <p:sldId id="333" r:id="rId46"/>
    <p:sldId id="395" r:id="rId47"/>
    <p:sldId id="334" r:id="rId48"/>
    <p:sldId id="335" r:id="rId49"/>
    <p:sldId id="396" r:id="rId50"/>
    <p:sldId id="376" r:id="rId51"/>
    <p:sldId id="336" r:id="rId52"/>
    <p:sldId id="398" r:id="rId53"/>
    <p:sldId id="337" r:id="rId54"/>
    <p:sldId id="399" r:id="rId55"/>
    <p:sldId id="340" r:id="rId56"/>
    <p:sldId id="400" r:id="rId57"/>
    <p:sldId id="341" r:id="rId58"/>
    <p:sldId id="401" r:id="rId59"/>
    <p:sldId id="342" r:id="rId60"/>
    <p:sldId id="377" r:id="rId61"/>
    <p:sldId id="343" r:id="rId62"/>
    <p:sldId id="403" r:id="rId63"/>
    <p:sldId id="345" r:id="rId64"/>
    <p:sldId id="404" r:id="rId65"/>
    <p:sldId id="405" r:id="rId66"/>
    <p:sldId id="344" r:id="rId67"/>
    <p:sldId id="346" r:id="rId68"/>
    <p:sldId id="347" r:id="rId69"/>
    <p:sldId id="348" r:id="rId70"/>
    <p:sldId id="378" r:id="rId71"/>
    <p:sldId id="349" r:id="rId72"/>
    <p:sldId id="350" r:id="rId73"/>
    <p:sldId id="351" r:id="rId74"/>
    <p:sldId id="352" r:id="rId75"/>
    <p:sldId id="418" r:id="rId76"/>
    <p:sldId id="353" r:id="rId77"/>
    <p:sldId id="379" r:id="rId78"/>
    <p:sldId id="355" r:id="rId79"/>
    <p:sldId id="409" r:id="rId80"/>
    <p:sldId id="410" r:id="rId81"/>
    <p:sldId id="358" r:id="rId82"/>
    <p:sldId id="359" r:id="rId83"/>
    <p:sldId id="411" r:id="rId84"/>
    <p:sldId id="357" r:id="rId85"/>
    <p:sldId id="356" r:id="rId86"/>
    <p:sldId id="354" r:id="rId87"/>
    <p:sldId id="419" r:id="rId88"/>
    <p:sldId id="421" r:id="rId89"/>
    <p:sldId id="422" r:id="rId90"/>
    <p:sldId id="380" r:id="rId91"/>
    <p:sldId id="414" r:id="rId92"/>
    <p:sldId id="361" r:id="rId93"/>
    <p:sldId id="408" r:id="rId94"/>
    <p:sldId id="362" r:id="rId95"/>
    <p:sldId id="407" r:id="rId96"/>
    <p:sldId id="360" r:id="rId97"/>
    <p:sldId id="364" r:id="rId98"/>
    <p:sldId id="406" r:id="rId99"/>
    <p:sldId id="420" r:id="rId100"/>
    <p:sldId id="275" r:id="rId10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4118" autoAdjust="0"/>
  </p:normalViewPr>
  <p:slideViewPr>
    <p:cSldViewPr snapToGrid="0">
      <p:cViewPr varScale="1">
        <p:scale>
          <a:sx n="85" d="100"/>
          <a:sy n="85" d="100"/>
        </p:scale>
        <p:origin x="15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429A4BE-34D3-4BA1-989B-7E5BAD3D2E44}" type="datetimeFigureOut">
              <a:rPr lang="fa-IR" smtClean="0"/>
              <a:t>27/02/1446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30DFE3BB-8072-4837-99FE-8D89F71B318E}" type="slidenum">
              <a:rPr lang="fa-IR" smtClean="0"/>
              <a:t>‹#›</a:t>
            </a:fld>
            <a:endParaRPr lang="fa-IR"/>
          </a:p>
        </p:txBody>
      </p:sp>
    </p:spTree>
    <p:extLst>
      <p:ext uri="{BB962C8B-B14F-4D97-AF65-F5344CB8AC3E}">
        <p14:creationId xmlns:p14="http://schemas.microsoft.com/office/powerpoint/2010/main" val="2344075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BD2053-217E-4442-A290-D9B4262F0DE9}" type="datetimeFigureOut">
              <a:rPr lang="fa-IR" smtClean="0"/>
              <a:t>27/02/1446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3F2CD8-EC81-4B9F-92E7-99A4DE1C98B9}" type="slidenum">
              <a:rPr lang="fa-IR" smtClean="0"/>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211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BD2053-217E-4442-A290-D9B4262F0DE9}" type="datetimeFigureOut">
              <a:rPr lang="fa-IR" smtClean="0"/>
              <a:t>27/02/1446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2137541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BD2053-217E-4442-A290-D9B4262F0DE9}" type="datetimeFigureOut">
              <a:rPr lang="fa-IR" smtClean="0"/>
              <a:t>27/02/1446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726703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BD2053-217E-4442-A290-D9B4262F0DE9}" type="datetimeFigureOut">
              <a:rPr lang="fa-IR" smtClean="0"/>
              <a:t>27/02/1446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3826693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BD2053-217E-4442-A290-D9B4262F0DE9}" type="datetimeFigureOut">
              <a:rPr lang="fa-IR" smtClean="0"/>
              <a:t>27/02/1446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3F2CD8-EC81-4B9F-92E7-99A4DE1C98B9}" type="slidenum">
              <a:rPr lang="fa-IR" smtClean="0"/>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688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BD2053-217E-4442-A290-D9B4262F0DE9}" type="datetimeFigureOut">
              <a:rPr lang="fa-IR" smtClean="0"/>
              <a:t>27/02/1446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990043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BD2053-217E-4442-A290-D9B4262F0DE9}" type="datetimeFigureOut">
              <a:rPr lang="fa-IR" smtClean="0"/>
              <a:t>27/02/1446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1059322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BD2053-217E-4442-A290-D9B4262F0DE9}" type="datetimeFigureOut">
              <a:rPr lang="fa-IR" smtClean="0"/>
              <a:t>27/02/1446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3513973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BBD2053-217E-4442-A290-D9B4262F0DE9}" type="datetimeFigureOut">
              <a:rPr lang="fa-IR" smtClean="0"/>
              <a:t>27/02/1446</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412531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BBD2053-217E-4442-A290-D9B4262F0DE9}" type="datetimeFigureOut">
              <a:rPr lang="fa-IR" smtClean="0"/>
              <a:t>27/02/1446</a:t>
            </a:fld>
            <a:endParaRPr lang="fa-I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43F2CD8-EC81-4B9F-92E7-99A4DE1C98B9}" type="slidenum">
              <a:rPr lang="fa-IR" smtClean="0"/>
              <a:t>‹#›</a:t>
            </a:fld>
            <a:endParaRPr lang="fa-IR"/>
          </a:p>
        </p:txBody>
      </p:sp>
    </p:spTree>
    <p:extLst>
      <p:ext uri="{BB962C8B-B14F-4D97-AF65-F5344CB8AC3E}">
        <p14:creationId xmlns:p14="http://schemas.microsoft.com/office/powerpoint/2010/main" val="11717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BD2053-217E-4442-A290-D9B4262F0DE9}" type="datetimeFigureOut">
              <a:rPr lang="fa-IR" smtClean="0"/>
              <a:t>27/02/1446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43F2CD8-EC81-4B9F-92E7-99A4DE1C98B9}" type="slidenum">
              <a:rPr lang="fa-IR" smtClean="0"/>
              <a:t>‹#›</a:t>
            </a:fld>
            <a:endParaRPr lang="fa-IR"/>
          </a:p>
        </p:txBody>
      </p:sp>
    </p:spTree>
    <p:extLst>
      <p:ext uri="{BB962C8B-B14F-4D97-AF65-F5344CB8AC3E}">
        <p14:creationId xmlns:p14="http://schemas.microsoft.com/office/powerpoint/2010/main" val="300070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BBD2053-217E-4442-A290-D9B4262F0DE9}" type="datetimeFigureOut">
              <a:rPr lang="fa-IR" smtClean="0"/>
              <a:t>27/02/1446</a:t>
            </a:fld>
            <a:endParaRPr lang="fa-I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43F2CD8-EC81-4B9F-92E7-99A4DE1C98B9}"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7932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nut.behdasht.gov.ir/index.aspx?siteid=353&amp;fkeyid=&amp;siteid=353&amp;pageid=47578"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tebyan.net/nutrition_health/(foods)/drinks/2007/6/10/42196.html"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tebyan-zn.ir/tags/%d8%b4%db%8c%d8%b1%db%8c%d9%86.html"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www.tebyan.net/index.aspx?pid=180421"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B03E0-9D0D-E952-BE4A-56B52A76BFB5}"/>
              </a:ext>
            </a:extLst>
          </p:cNvPr>
          <p:cNvSpPr>
            <a:spLocks noGrp="1"/>
          </p:cNvSpPr>
          <p:nvPr>
            <p:ph type="ctrTitle"/>
          </p:nvPr>
        </p:nvSpPr>
        <p:spPr>
          <a:xfrm>
            <a:off x="2662382" y="1218334"/>
            <a:ext cx="6946900" cy="4038600"/>
          </a:xfrm>
        </p:spPr>
        <p:txBody>
          <a:bodyPr>
            <a:normAutofit/>
          </a:bodyPr>
          <a:lstStyle/>
          <a:p>
            <a:pPr algn="ctr">
              <a:lnSpc>
                <a:spcPct val="100000"/>
              </a:lnSpc>
            </a:pPr>
            <a:r>
              <a:rPr lang="fa-IR" sz="2400" b="1" dirty="0">
                <a:cs typeface="B Nazanin" panose="00000400000000000000" pitchFamily="2" charset="-78"/>
              </a:rPr>
              <a:t>بسمه تعالی</a:t>
            </a:r>
            <a:br>
              <a:rPr lang="en-US" sz="2400" b="1" dirty="0">
                <a:cs typeface="B Nazanin" panose="00000400000000000000" pitchFamily="2" charset="-78"/>
              </a:rPr>
            </a:br>
            <a:br>
              <a:rPr lang="fa-IR" sz="4000" dirty="0">
                <a:cs typeface="B Titr" panose="00000700000000000000" pitchFamily="2" charset="-78"/>
              </a:rPr>
            </a:br>
            <a:r>
              <a:rPr lang="fa-IR" sz="4000" dirty="0">
                <a:solidFill>
                  <a:srgbClr val="00B050"/>
                </a:solidFill>
                <a:cs typeface="B Titr" panose="00000700000000000000" pitchFamily="2" charset="-78"/>
              </a:rPr>
              <a:t>خودمراقبتی با تغذیه سالم</a:t>
            </a:r>
            <a:br>
              <a:rPr lang="fa-IR" sz="4000" dirty="0">
                <a:solidFill>
                  <a:srgbClr val="00B050"/>
                </a:solidFill>
                <a:cs typeface="B Titr" panose="00000700000000000000" pitchFamily="2" charset="-78"/>
              </a:rPr>
            </a:br>
            <a:r>
              <a:rPr lang="fa-IR" sz="4000" dirty="0">
                <a:solidFill>
                  <a:srgbClr val="00B050"/>
                </a:solidFill>
                <a:cs typeface="B Titr" panose="00000700000000000000" pitchFamily="2" charset="-78"/>
              </a:rPr>
              <a:t>گروه هدف: یاوران سلامت بسیجی </a:t>
            </a:r>
            <a:br>
              <a:rPr lang="fa-IR" dirty="0">
                <a:solidFill>
                  <a:srgbClr val="00B050"/>
                </a:solidFill>
              </a:rPr>
            </a:br>
            <a:endParaRPr lang="fa-IR" dirty="0">
              <a:solidFill>
                <a:srgbClr val="00B050"/>
              </a:solidFill>
            </a:endParaRPr>
          </a:p>
        </p:txBody>
      </p:sp>
      <p:pic>
        <p:nvPicPr>
          <p:cNvPr id="5" name="Picture 4">
            <a:extLst>
              <a:ext uri="{FF2B5EF4-FFF2-40B4-BE49-F238E27FC236}">
                <a16:creationId xmlns:a16="http://schemas.microsoft.com/office/drawing/2014/main" id="{A3E3622F-AAF9-1A8B-F58B-2717F382D4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9200" y="361950"/>
            <a:ext cx="1659030" cy="1835150"/>
          </a:xfrm>
          <a:prstGeom prst="rect">
            <a:avLst/>
          </a:prstGeom>
        </p:spPr>
      </p:pic>
      <p:pic>
        <p:nvPicPr>
          <p:cNvPr id="3" name="Picture 2"/>
          <p:cNvPicPr>
            <a:picLocks noChangeAspect="1"/>
          </p:cNvPicPr>
          <p:nvPr/>
        </p:nvPicPr>
        <p:blipFill>
          <a:blip r:embed="rId3"/>
          <a:stretch>
            <a:fillRect/>
          </a:stretch>
        </p:blipFill>
        <p:spPr>
          <a:xfrm>
            <a:off x="502071" y="361950"/>
            <a:ext cx="1743607" cy="1237595"/>
          </a:xfrm>
          <a:prstGeom prst="rect">
            <a:avLst/>
          </a:prstGeom>
        </p:spPr>
      </p:pic>
      <p:pic>
        <p:nvPicPr>
          <p:cNvPr id="358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2272" y="4506191"/>
            <a:ext cx="2758568" cy="16590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2893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هرم راهنمای غذایی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a:bodyPr>
          <a:lstStyle/>
          <a:p>
            <a:pPr algn="just" rtl="1">
              <a:lnSpc>
                <a:spcPct val="200000"/>
              </a:lnSpc>
              <a:buFont typeface="Wingdings" panose="05000000000000000000" pitchFamily="2" charset="2"/>
              <a:buChar char="v"/>
            </a:pPr>
            <a:r>
              <a:rPr lang="ar-SA" sz="2100" b="1" dirty="0">
                <a:solidFill>
                  <a:schemeClr val="tx1"/>
                </a:solidFill>
                <a:latin typeface="Calibri" panose="020F0502020204030204" pitchFamily="34" charset="0"/>
                <a:cs typeface="B Nazanin" panose="00000400000000000000" pitchFamily="2" charset="-78"/>
              </a:rPr>
              <a:t>انواع مختلف مواد غذایی در 6 گروه غذایی اصلی </a:t>
            </a:r>
            <a:r>
              <a:rPr lang="fa-IR" sz="2100" b="1" dirty="0">
                <a:solidFill>
                  <a:schemeClr val="tx1"/>
                </a:solidFill>
                <a:latin typeface="Calibri" panose="020F0502020204030204" pitchFamily="34" charset="0"/>
                <a:cs typeface="B Nazanin" panose="00000400000000000000" pitchFamily="2" charset="-78"/>
              </a:rPr>
              <a:t>:</a:t>
            </a:r>
          </a:p>
          <a:p>
            <a:pPr marL="0" indent="0" algn="just" rtl="1">
              <a:lnSpc>
                <a:spcPct val="200000"/>
              </a:lnSpc>
              <a:buNone/>
            </a:pPr>
            <a:r>
              <a:rPr lang="ar-SA" sz="2100" b="1" dirty="0">
                <a:solidFill>
                  <a:schemeClr val="tx1"/>
                </a:solidFill>
                <a:latin typeface="Calibri" panose="020F0502020204030204" pitchFamily="34" charset="0"/>
                <a:cs typeface="B Nazanin" panose="00000400000000000000" pitchFamily="2" charset="-78"/>
              </a:rPr>
              <a:t>(1.نان و غلات 2.سبزی ها 3.میوه ها 4.شیر و فرآورده های آن 5.گوشت و  تخم مرغ 6.حبوبات و مغز دانه ها)  و یک گروه متفرقه قرار می گیرند.</a:t>
            </a:r>
            <a:endParaRPr lang="en-US" sz="2100"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sz="2100" b="1" dirty="0">
                <a:solidFill>
                  <a:schemeClr val="tx1"/>
                </a:solidFill>
                <a:latin typeface="Calibri" panose="020F0502020204030204" pitchFamily="34" charset="0"/>
                <a:cs typeface="B Nazanin" panose="00000400000000000000" pitchFamily="2" charset="-78"/>
              </a:rPr>
              <a:t>نکته 1:</a:t>
            </a:r>
            <a:r>
              <a:rPr lang="en-US" sz="2100" b="1" dirty="0">
                <a:solidFill>
                  <a:schemeClr val="tx1"/>
                </a:solidFill>
                <a:latin typeface="Calibri" panose="020F0502020204030204" pitchFamily="34" charset="0"/>
                <a:cs typeface="B Nazanin" panose="00000400000000000000" pitchFamily="2" charset="-78"/>
              </a:rPr>
              <a:t> </a:t>
            </a:r>
            <a:r>
              <a:rPr lang="ar-SA" sz="2100" b="1" dirty="0">
                <a:solidFill>
                  <a:schemeClr val="tx1"/>
                </a:solidFill>
                <a:latin typeface="Calibri" panose="020F0502020204030204" pitchFamily="34" charset="0"/>
                <a:cs typeface="B Nazanin" panose="00000400000000000000" pitchFamily="2" charset="-78"/>
              </a:rPr>
              <a:t>چربی ها و شیرینی ها گروه متفرقه محسوب می شوند و باید به مقدار کم مصرف شوند</a:t>
            </a:r>
            <a:r>
              <a:rPr lang="en-US" sz="2100" b="1" dirty="0">
                <a:solidFill>
                  <a:schemeClr val="tx1"/>
                </a:solidFill>
                <a:latin typeface="Calibri" panose="020F0502020204030204" pitchFamily="34" charset="0"/>
                <a:cs typeface="B Nazanin" panose="00000400000000000000" pitchFamily="2" charset="-78"/>
              </a:rPr>
              <a:t>.</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38793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C840-1A93-36DF-84F5-0DCDE0E71A87}"/>
              </a:ext>
            </a:extLst>
          </p:cNvPr>
          <p:cNvSpPr>
            <a:spLocks noGrp="1"/>
          </p:cNvSpPr>
          <p:nvPr>
            <p:ph type="title"/>
          </p:nvPr>
        </p:nvSpPr>
        <p:spPr>
          <a:xfrm>
            <a:off x="3905955" y="550079"/>
            <a:ext cx="4414659" cy="859622"/>
          </a:xfrm>
        </p:spPr>
        <p:txBody>
          <a:bodyPr>
            <a:normAutofit fontScale="90000"/>
          </a:bodyPr>
          <a:lstStyle/>
          <a:p>
            <a:pPr algn="ctr">
              <a:lnSpc>
                <a:spcPct val="200000"/>
              </a:lnSpc>
            </a:pPr>
            <a:br>
              <a:rPr lang="fa-IR" dirty="0">
                <a:solidFill>
                  <a:srgbClr val="00B050"/>
                </a:solidFill>
                <a:cs typeface="B Titr" panose="00000700000000000000" pitchFamily="2" charset="-78"/>
              </a:rPr>
            </a:br>
            <a:r>
              <a:rPr lang="fa-IR" dirty="0">
                <a:solidFill>
                  <a:srgbClr val="00B050"/>
                </a:solidFill>
                <a:cs typeface="B Titr" panose="00000700000000000000" pitchFamily="2" charset="-78"/>
              </a:rPr>
              <a:t>تشکر از توجه شما </a:t>
            </a:r>
          </a:p>
        </p:txBody>
      </p:sp>
      <p:sp>
        <p:nvSpPr>
          <p:cNvPr id="6" name="Title 1">
            <a:extLst>
              <a:ext uri="{FF2B5EF4-FFF2-40B4-BE49-F238E27FC236}">
                <a16:creationId xmlns:a16="http://schemas.microsoft.com/office/drawing/2014/main" id="{E9816FD6-93B1-7E71-F70E-9172C076C561}"/>
              </a:ext>
            </a:extLst>
          </p:cNvPr>
          <p:cNvSpPr txBox="1">
            <a:spLocks/>
          </p:cNvSpPr>
          <p:nvPr/>
        </p:nvSpPr>
        <p:spPr>
          <a:xfrm>
            <a:off x="2833511" y="2565779"/>
            <a:ext cx="6524978" cy="1799305"/>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fontScale="25000" lnSpcReduction="20000"/>
          </a:bodyPr>
          <a:lstStyle>
            <a:defPPr>
              <a:defRPr lang="fa-I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rtl="1">
              <a:lnSpc>
                <a:spcPct val="220000"/>
              </a:lnSpc>
              <a:spcAft>
                <a:spcPts val="1000"/>
              </a:spcAft>
            </a:pPr>
            <a:br>
              <a:rPr lang="fa-IR" b="1" dirty="0">
                <a:latin typeface="Calibri" panose="020F0502020204030204" pitchFamily="34" charset="0"/>
                <a:ea typeface="Calibri" panose="020F0502020204030204" pitchFamily="34" charset="0"/>
                <a:cs typeface="B Titr" panose="00000700000000000000" pitchFamily="2" charset="-78"/>
              </a:rPr>
            </a:br>
            <a:br>
              <a:rPr lang="fa-IR" sz="8000" b="1" dirty="0">
                <a:latin typeface="Calibri" panose="020F0502020204030204" pitchFamily="34" charset="0"/>
                <a:ea typeface="Calibri" panose="020F0502020204030204" pitchFamily="34" charset="0"/>
                <a:cs typeface="B Titr" panose="00000700000000000000" pitchFamily="2" charset="-78"/>
              </a:rPr>
            </a:br>
            <a:r>
              <a:rPr lang="fa-IR" sz="8000" b="1" dirty="0">
                <a:latin typeface="Calibri" panose="020F0502020204030204" pitchFamily="34" charset="0"/>
                <a:ea typeface="Calibri" panose="020F0502020204030204" pitchFamily="34" charset="0"/>
                <a:cs typeface="B Titr" panose="00000700000000000000" pitchFamily="2" charset="-78"/>
              </a:rPr>
              <a:t>تیر 1403</a:t>
            </a:r>
            <a:br>
              <a:rPr lang="en-US" dirty="0">
                <a:latin typeface="Calibri" panose="020F0502020204030204" pitchFamily="34" charset="0"/>
                <a:ea typeface="Calibri" panose="020F0502020204030204" pitchFamily="34" charset="0"/>
                <a:cs typeface="Arial" panose="020B0604020202020204" pitchFamily="34" charset="0"/>
              </a:rPr>
            </a:br>
            <a:endParaRPr lang="fa-IR" dirty="0"/>
          </a:p>
        </p:txBody>
      </p:sp>
      <p:pic>
        <p:nvPicPr>
          <p:cNvPr id="3" name="Picture 2"/>
          <p:cNvPicPr>
            <a:picLocks noChangeAspect="1"/>
          </p:cNvPicPr>
          <p:nvPr/>
        </p:nvPicPr>
        <p:blipFill>
          <a:blip r:embed="rId2"/>
          <a:stretch>
            <a:fillRect/>
          </a:stretch>
        </p:blipFill>
        <p:spPr>
          <a:xfrm>
            <a:off x="3636051" y="2565780"/>
            <a:ext cx="4919898" cy="1037230"/>
          </a:xfrm>
          <a:prstGeom prst="rect">
            <a:avLst/>
          </a:prstGeom>
        </p:spPr>
      </p:pic>
    </p:spTree>
    <p:extLst>
      <p:ext uri="{BB962C8B-B14F-4D97-AF65-F5344CB8AC3E}">
        <p14:creationId xmlns:p14="http://schemas.microsoft.com/office/powerpoint/2010/main" val="4195142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نان و غلات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lnSpcReduction="10000"/>
          </a:bodyPr>
          <a:lstStyle/>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مواد غذایی زیر در گروه غلات قرار گرفته و ارزش غذایی تقریبا یکسان دارند و می توان از یكی به جای دیگری استفاده کرد: </a:t>
            </a:r>
            <a:endParaRPr lang="fa-IR"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انواع نان بخصوص نوع سبوس دار(سنگک، بربری، نان جو)، نان های سنتی سفید(لواش، تافتون)، برنج، انواع ماکارونی و رشته ها، غلات صبحانه و فراورده های آنها به ویژه محصولات تهیه شده از دانه کامل غلات، گندم، جو و ذرت. </a:t>
            </a:r>
            <a:endParaRPr lang="en-US"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ميزان توصيه شده مصرف روزانه از گروه نان و غلات 6 تا 11 واحد است.</a:t>
            </a:r>
            <a:r>
              <a:rPr lang="en-US" b="1" dirty="0">
                <a:solidFill>
                  <a:schemeClr val="tx1"/>
                </a:solidFill>
                <a:latin typeface="Calibri" panose="020F0502020204030204" pitchFamily="34" charset="0"/>
                <a:cs typeface="B Nazanin" panose="00000400000000000000" pitchFamily="2" charset="-78"/>
              </a:rPr>
              <a:t> </a:t>
            </a:r>
            <a:endParaRPr lang="fa-IR"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هر واحد از موادغذایی این گروه برابر است با: 30 گرم نان يا يك كف دست بدون انگشت بربري، سنگك وتافتون = 4 كف دست نان لواش = 30 گرم يا سه چهارم ليوان غلات صبحانه = نصف ليوان برنج يا ماكاروني پخته = يك چهارم ليوان غلات خام ( گندم ، جو) = 3 عدد بيسكويت ساده بخصوص نوع سبوس دار.</a:t>
            </a: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3470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نان و غلات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a:bodyPr>
          <a:lstStyle/>
          <a:p>
            <a:pPr algn="just" rtl="1">
              <a:lnSpc>
                <a:spcPct val="150000"/>
              </a:lnSpc>
            </a:pPr>
            <a:r>
              <a:rPr lang="ar-SA" b="1" dirty="0">
                <a:solidFill>
                  <a:schemeClr val="tx1"/>
                </a:solidFill>
                <a:latin typeface="Calibri" panose="020F0502020204030204" pitchFamily="34" charset="0"/>
                <a:cs typeface="B Nazanin" panose="00000400000000000000" pitchFamily="2" charset="-78"/>
              </a:rPr>
              <a:t>توصیه ها:</a:t>
            </a:r>
            <a:endParaRPr lang="en-US" b="1" dirty="0">
              <a:solidFill>
                <a:schemeClr val="tx1"/>
              </a:solidFill>
              <a:latin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ar-SA" b="1" dirty="0">
                <a:solidFill>
                  <a:schemeClr val="tx1"/>
                </a:solidFill>
                <a:latin typeface="Calibri" panose="020F0502020204030204" pitchFamily="34" charset="0"/>
                <a:cs typeface="B Nazanin" panose="00000400000000000000" pitchFamily="2" charset="-78"/>
              </a:rPr>
              <a:t>ترکیب غلات (نان و برنج) همراه با حبوبات پروتئین مورد نیاز بدن را تامین می کند. نوع پروتئین موجود در برنج و گندم مانند پروتئین موجود در حبوبات، پروتئین گیاهی است و به همین دلیل توصیه می شود این دو نوع پروتئین بصورت مخلوط مصرف شوند مثلاً خوردن عدسی با نان و یا عدس پلو و لوبیا پلو.</a:t>
            </a:r>
            <a:endParaRPr lang="en-US" b="1" dirty="0">
              <a:solidFill>
                <a:schemeClr val="tx1"/>
              </a:solidFill>
              <a:latin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ar-SA" b="1" dirty="0">
                <a:solidFill>
                  <a:schemeClr val="tx1"/>
                </a:solidFill>
                <a:latin typeface="Calibri" panose="020F0502020204030204" pitchFamily="34" charset="0"/>
                <a:cs typeface="B Nazanin" panose="00000400000000000000" pitchFamily="2" charset="-78"/>
              </a:rPr>
              <a:t>بهتر است بخشي از نان </a:t>
            </a:r>
            <a:r>
              <a:rPr lang="ar-SA" sz="2100" b="1" dirty="0">
                <a:latin typeface="Times New Roman" panose="02020603050405020304" pitchFamily="18" charset="0"/>
                <a:cs typeface="B Nazanin" panose="00000400000000000000" pitchFamily="2" charset="-78"/>
              </a:rPr>
              <a:t>و غلات مصرفي روزانه از انواع سبوس دار و کامل باشد. </a:t>
            </a:r>
            <a:endParaRPr lang="fa-IR" sz="2100" b="1" dirty="0">
              <a:latin typeface="Times New Roman" panose="02020603050405020304" pitchFamily="18" charset="0"/>
              <a:cs typeface="B Nazanin" panose="00000400000000000000" pitchFamily="2" charset="-78"/>
            </a:endParaRPr>
          </a:p>
          <a:p>
            <a:pPr marL="342900" lvl="0" indent="-342900" algn="just" rtl="1">
              <a:lnSpc>
                <a:spcPct val="150000"/>
              </a:lnSpc>
              <a:buFont typeface="+mj-lt"/>
              <a:buAutoNum type="arabicPeriod"/>
            </a:pPr>
            <a:r>
              <a:rPr lang="ar-SA" sz="2100" b="1" dirty="0">
                <a:latin typeface="Times New Roman" panose="02020603050405020304" pitchFamily="18" charset="0"/>
                <a:cs typeface="B Nazanin" panose="00000400000000000000" pitchFamily="2" charset="-78"/>
              </a:rPr>
              <a:t>نان های تهيه شده از آرد سبوس دار و انواع غلات پوست نگرفته دارای مقدار بيشتری فيبر، انواع ويتامين و مواد معدني هستند</a:t>
            </a:r>
            <a:r>
              <a:rPr lang="en-US" sz="2100" b="1" dirty="0">
                <a:latin typeface="Times New Roman" panose="02020603050405020304" pitchFamily="18" charset="0"/>
                <a:cs typeface="B Nazanin" panose="00000400000000000000" pitchFamily="2" charset="-78"/>
              </a:rPr>
              <a:t>.</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2668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سبزی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a:bodyPr>
          <a:lstStyle/>
          <a:p>
            <a:pPr algn="just" rtl="1">
              <a:lnSpc>
                <a:spcPct val="115000"/>
              </a:lnSpc>
            </a:pPr>
            <a:r>
              <a:rPr lang="ar-SA" b="1" dirty="0">
                <a:solidFill>
                  <a:schemeClr val="tx1"/>
                </a:solidFill>
                <a:latin typeface="Calibri" panose="020F0502020204030204" pitchFamily="34" charset="0"/>
                <a:cs typeface="B Nazanin" panose="00000400000000000000" pitchFamily="2" charset="-78"/>
              </a:rPr>
              <a:t>گروه سبزی ها:</a:t>
            </a:r>
            <a:endParaRPr lang="en-US"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مواد غذایی زیر سبزی هستند و ارزش غذایی تقریبا یکسان دارند: انواع سبزي هاي برگ دار، انواع كلم، هويج، بادمجان، نخودسبز، لوبيا سبز، انواع كدو، فلفل، قارچ، خيار، گوجه فرنگي، پياز و سيب زميني.</a:t>
            </a:r>
            <a:endParaRPr lang="en-US"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ميزان توصيه شده مصرف روزانه سبزي ها 3 تا 5 واحد مي باشد. هرواحد از گروه سبزي ها برابر است با : 1 ليوان سبزي هاي خام برگ دار ( اسفناج، كاهو ، سبزي خوردن) = </a:t>
            </a:r>
            <a:r>
              <a:rPr lang="fa-IR" b="1" dirty="0">
                <a:solidFill>
                  <a:schemeClr val="tx1"/>
                </a:solidFill>
                <a:latin typeface="Calibri" panose="020F0502020204030204" pitchFamily="34" charset="0"/>
                <a:cs typeface="B Nazanin" panose="00000400000000000000" pitchFamily="2" charset="-78"/>
              </a:rPr>
              <a:t>0/5</a:t>
            </a:r>
            <a:r>
              <a:rPr lang="ar-SA" b="1" dirty="0">
                <a:solidFill>
                  <a:schemeClr val="tx1"/>
                </a:solidFill>
                <a:latin typeface="Calibri" panose="020F0502020204030204" pitchFamily="34" charset="0"/>
                <a:cs typeface="B Nazanin" panose="00000400000000000000" pitchFamily="2" charset="-78"/>
              </a:rPr>
              <a:t> ليوان سبزي هاي پخته يا خرد شده = </a:t>
            </a:r>
            <a:r>
              <a:rPr lang="fa-IR" b="1" dirty="0">
                <a:solidFill>
                  <a:schemeClr val="tx1"/>
                </a:solidFill>
                <a:latin typeface="Calibri" panose="020F0502020204030204" pitchFamily="34" charset="0"/>
                <a:cs typeface="B Nazanin" panose="00000400000000000000" pitchFamily="2" charset="-78"/>
              </a:rPr>
              <a:t>0/5</a:t>
            </a:r>
            <a:r>
              <a:rPr lang="ar-SA" b="1" dirty="0">
                <a:solidFill>
                  <a:schemeClr val="tx1"/>
                </a:solidFill>
                <a:latin typeface="Calibri" panose="020F0502020204030204" pitchFamily="34" charset="0"/>
                <a:cs typeface="B Nazanin" panose="00000400000000000000" pitchFamily="2" charset="-78"/>
              </a:rPr>
              <a:t> ليوان نخود سبزي، لوبيا سبز و هويج خرد شده = 1 عدد گوجه فرنگي يا هويج يا خيار، يا پياز يا سيب زميني متوسط</a:t>
            </a:r>
            <a:endParaRPr lang="en-US" b="1" dirty="0">
              <a:solidFill>
                <a:schemeClr val="tx1"/>
              </a:solidFill>
              <a:latin typeface="Calibri" panose="020F050202020403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1895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سبزی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a:bodyPr>
          <a:lstStyle/>
          <a:p>
            <a:pPr algn="just" rtl="1">
              <a:lnSpc>
                <a:spcPct val="150000"/>
              </a:lnSpc>
            </a:pPr>
            <a:r>
              <a:rPr lang="ar-SA" b="1" dirty="0">
                <a:solidFill>
                  <a:schemeClr val="tx1"/>
                </a:solidFill>
                <a:latin typeface="Calibri" panose="020F0502020204030204" pitchFamily="34" charset="0"/>
                <a:cs typeface="B Nazanin" panose="00000400000000000000" pitchFamily="2" charset="-78"/>
              </a:rPr>
              <a:t>توصیه ها:</a:t>
            </a:r>
            <a:endParaRPr lang="en-US" b="1" dirty="0">
              <a:solidFill>
                <a:schemeClr val="tx1"/>
              </a:solidFill>
              <a:latin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ar-SA" b="1" dirty="0">
                <a:solidFill>
                  <a:schemeClr val="tx1"/>
                </a:solidFill>
                <a:latin typeface="Calibri" panose="020F0502020204030204" pitchFamily="34" charset="0"/>
                <a:cs typeface="B Nazanin" panose="00000400000000000000" pitchFamily="2" charset="-78"/>
              </a:rPr>
              <a:t>روزانه از انواع مختلف سبزی ها بویژه  سبزی های سبز تيره مثل سبزی خوردن، اسفناج ، برگ های سبز كاهو و</a:t>
            </a:r>
            <a:r>
              <a:rPr lang="en-US" b="1" dirty="0">
                <a:solidFill>
                  <a:schemeClr val="tx1"/>
                </a:solidFill>
                <a:latin typeface="Calibri" panose="020F0502020204030204" pitchFamily="34" charset="0"/>
                <a:cs typeface="B Nazanin" panose="00000400000000000000" pitchFamily="2" charset="-78"/>
              </a:rPr>
              <a:t>  ... </a:t>
            </a:r>
            <a:r>
              <a:rPr lang="ar-SA" b="1" dirty="0">
                <a:solidFill>
                  <a:schemeClr val="tx1"/>
                </a:solidFill>
                <a:latin typeface="Calibri" panose="020F0502020204030204" pitchFamily="34" charset="0"/>
                <a:cs typeface="B Nazanin" panose="00000400000000000000" pitchFamily="2" charset="-78"/>
              </a:rPr>
              <a:t>مصرف كنيد.</a:t>
            </a:r>
            <a:endParaRPr lang="en-US" b="1" dirty="0">
              <a:solidFill>
                <a:schemeClr val="tx1"/>
              </a:solidFill>
              <a:latin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ar-SA" b="1" dirty="0">
                <a:solidFill>
                  <a:schemeClr val="tx1"/>
                </a:solidFill>
                <a:latin typeface="Calibri" panose="020F0502020204030204" pitchFamily="34" charset="0"/>
                <a:cs typeface="B Nazanin" panose="00000400000000000000" pitchFamily="2" charset="-78"/>
              </a:rPr>
              <a:t>از سبزی های نارنجي و قرمز رنگ مثل هويج، كدو حلوايي، گوجه فرنگي و</a:t>
            </a:r>
            <a:r>
              <a:rPr lang="en-US" b="1" dirty="0">
                <a:solidFill>
                  <a:schemeClr val="tx1"/>
                </a:solidFill>
                <a:latin typeface="Calibri" panose="020F0502020204030204" pitchFamily="34" charset="0"/>
                <a:cs typeface="B Nazanin" panose="00000400000000000000" pitchFamily="2" charset="-78"/>
              </a:rPr>
              <a:t> ... </a:t>
            </a:r>
            <a:r>
              <a:rPr lang="ar-SA" b="1" dirty="0">
                <a:solidFill>
                  <a:schemeClr val="tx1"/>
                </a:solidFill>
                <a:latin typeface="Calibri" panose="020F0502020204030204" pitchFamily="34" charset="0"/>
                <a:cs typeface="B Nazanin" panose="00000400000000000000" pitchFamily="2" charset="-78"/>
              </a:rPr>
              <a:t>بيشتر مصرف كنيد. </a:t>
            </a:r>
            <a:endParaRPr lang="en-US" b="1" dirty="0">
              <a:solidFill>
                <a:schemeClr val="tx1"/>
              </a:solidFill>
              <a:latin typeface="Calibri" panose="020F050202020403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851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میوه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115000"/>
              </a:lnSpc>
            </a:pPr>
            <a:r>
              <a:rPr lang="ar-SA" b="1" dirty="0">
                <a:effectLst/>
                <a:latin typeface="Times New Roman" panose="02020603050405020304" pitchFamily="18" charset="0"/>
                <a:ea typeface="Times New Roman" panose="02020603050405020304" pitchFamily="18" charset="0"/>
                <a:cs typeface="B Nazanin" panose="00000400000000000000" pitchFamily="2" charset="-78"/>
              </a:rPr>
              <a:t>گروه میوه ها: </a:t>
            </a:r>
          </a:p>
          <a:p>
            <a:pPr algn="just" rtl="1">
              <a:lnSpc>
                <a:spcPct val="20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این گروه شامل انواع ميوه، آب ميوه طبيعي، كمپوت ميوه و ميوه هاي خشك (خشكبار) مي باشد. این مواد غذایی ارزش غذایی تقریبا یکسان دارند.</a:t>
            </a:r>
          </a:p>
          <a:p>
            <a:pPr algn="just" rtl="1">
              <a:lnSpc>
                <a:spcPct val="20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میزان موردنیاز مصرف روزانه ميوه ها 4-2 واحد است. هر واحد از این گروه برابر است با : یک عدد میوه متوسط (سیب، موز، پرتقال یا گلابی) = نصف گریپ فروت = نصف لیوان میوه های ریز مثل توت، انگور، انار= نصف ليوان ميوه پخته يا كمپوت ميوه = يك چهارم ليوان ميوه خشك يا خشكبار = سه چهارم ليوان آب ميوه تازه و طبيعي </a:t>
            </a: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5335767"/>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میوه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150000"/>
              </a:lnSpc>
            </a:pPr>
            <a:r>
              <a:rPr lang="ar-SA" b="1" dirty="0">
                <a:solidFill>
                  <a:schemeClr val="tx1"/>
                </a:solidFill>
                <a:latin typeface="Calibri" panose="020F0502020204030204" pitchFamily="34" charset="0"/>
                <a:cs typeface="B Nazanin" panose="00000400000000000000" pitchFamily="2" charset="-78"/>
              </a:rPr>
              <a:t>توصیه ها:</a:t>
            </a:r>
          </a:p>
          <a:p>
            <a:pPr algn="just" rtl="1">
              <a:lnSpc>
                <a:spcPct val="150000"/>
              </a:lnSpc>
            </a:pPr>
            <a:r>
              <a:rPr lang="ar-SA" b="1" dirty="0">
                <a:solidFill>
                  <a:schemeClr val="tx1"/>
                </a:solidFill>
                <a:latin typeface="Calibri" panose="020F0502020204030204" pitchFamily="34" charset="0"/>
                <a:cs typeface="B Nazanin" panose="00000400000000000000" pitchFamily="2" charset="-78"/>
              </a:rPr>
              <a:t>1.	بيشتر از خود ميوه به جای آب ميوه استفاده كنيد. تا بتوانيد از ارزش فيبر آنها بيشتر بهره ببريد.</a:t>
            </a:r>
          </a:p>
          <a:p>
            <a:pPr algn="just" rtl="1">
              <a:lnSpc>
                <a:spcPct val="150000"/>
              </a:lnSpc>
            </a:pPr>
            <a:r>
              <a:rPr lang="ar-SA" b="1" dirty="0">
                <a:solidFill>
                  <a:schemeClr val="tx1"/>
                </a:solidFill>
                <a:latin typeface="Calibri" panose="020F0502020204030204" pitchFamily="34" charset="0"/>
                <a:cs typeface="B Nazanin" panose="00000400000000000000" pitchFamily="2" charset="-78"/>
              </a:rPr>
              <a:t>2.	آب ميوه های طبيعي بخوريد و از خوردن آب ميوه های صنعتي كه حاوی قند افزوده هستند، پرهيز كنيد.</a:t>
            </a:r>
          </a:p>
          <a:p>
            <a:pPr algn="just" rtl="1">
              <a:lnSpc>
                <a:spcPct val="150000"/>
              </a:lnSpc>
            </a:pPr>
            <a:r>
              <a:rPr lang="ar-SA" b="1" dirty="0">
                <a:solidFill>
                  <a:schemeClr val="tx1"/>
                </a:solidFill>
                <a:latin typeface="Calibri" panose="020F0502020204030204" pitchFamily="34" charset="0"/>
                <a:cs typeface="B Nazanin" panose="00000400000000000000" pitchFamily="2" charset="-78"/>
              </a:rPr>
              <a:t>3.	در ميان وعده مي توانيم از ميوه های خشك استفاده كنيم ولي توجه داشته باشيم كه اين ميوه ها قند زيادی دارند.</a:t>
            </a:r>
          </a:p>
          <a:p>
            <a:pPr algn="just" rtl="1">
              <a:lnSpc>
                <a:spcPct val="150000"/>
              </a:lnSpc>
            </a:pPr>
            <a:r>
              <a:rPr lang="ar-SA" b="1" dirty="0">
                <a:solidFill>
                  <a:schemeClr val="tx1"/>
                </a:solidFill>
                <a:latin typeface="Calibri" panose="020F0502020204030204" pitchFamily="34" charset="0"/>
                <a:cs typeface="B Nazanin" panose="00000400000000000000" pitchFamily="2" charset="-78"/>
              </a:rPr>
              <a:t>4.	از انواع ميوه های زرد و نارنجي، وغيره (مانند زردآلو، خرمالو، و ...) بيشتر مصرف كنيد.</a:t>
            </a: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041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گوشت و تخم مرغ</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115000"/>
              </a:lnSpc>
            </a:pPr>
            <a:r>
              <a:rPr lang="ar-SA" b="1" dirty="0">
                <a:effectLst/>
                <a:latin typeface="Times New Roman" panose="02020603050405020304" pitchFamily="18" charset="0"/>
                <a:ea typeface="Times New Roman" panose="02020603050405020304" pitchFamily="18" charset="0"/>
                <a:cs typeface="B Nazanin" panose="00000400000000000000" pitchFamily="2" charset="-78"/>
              </a:rPr>
              <a:t>گروه گوشت و تخم مرغ:</a:t>
            </a:r>
            <a:endParaRPr lang="en-US"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مواد غذایی زیر در این گروه قرار می گیرند، بعبارتی این مواد غذایی ارزش غذایی تقریبا یکسان دارند و می توان از یكی به جای دیگری استفاده کرد: گوشتهای قرمز (گوسفند و گوساله)، گوشت های سفید (مرغ، ماهی و پرندگان) و تخم مرغ. </a:t>
            </a:r>
            <a:endParaRPr lang="en-US"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q"/>
            </a:pPr>
            <a:r>
              <a:rPr lang="ar-SA" b="1" dirty="0">
                <a:solidFill>
                  <a:schemeClr val="tx1"/>
                </a:solidFill>
                <a:latin typeface="Calibri" panose="020F0502020204030204" pitchFamily="34" charset="0"/>
                <a:cs typeface="B Nazanin" panose="00000400000000000000" pitchFamily="2" charset="-78"/>
              </a:rPr>
              <a:t>میزان توصیه شده مصرف روزانه برابر 2-1 واحد است و هر واحد از این گروه برابر است با: 2 تکه (هر تكه 30 گرم) گوشت خورشتی پخته = نصف ران متوسط مرغ یا يك سوم سينه متوسط مرغ (بدون پوست) = يك تكه ماهی به اندازه كف دست بدون انگشت = دو عدد تخم مرغ.</a:t>
            </a:r>
            <a:endParaRPr lang="en-US" b="1" dirty="0">
              <a:solidFill>
                <a:schemeClr val="tx1"/>
              </a:solidFill>
              <a:latin typeface="Calibri" panose="020F050202020403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08519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گوشت و تخم مرغ</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115000"/>
              </a:lnSpc>
            </a:pPr>
            <a:r>
              <a:rPr lang="ar-SA" b="1" dirty="0">
                <a:effectLst/>
                <a:latin typeface="Tahoma" panose="020B0604030504040204" pitchFamily="34" charset="0"/>
                <a:ea typeface="Times New Roman" panose="02020603050405020304" pitchFamily="18" charset="0"/>
                <a:cs typeface="B Nazanin" panose="00000400000000000000" pitchFamily="2" charset="-78"/>
              </a:rPr>
              <a:t>توصیه ها:</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b="1" dirty="0">
                <a:effectLst/>
                <a:latin typeface="Times New Roman" panose="02020603050405020304" pitchFamily="18" charset="0"/>
                <a:ea typeface="Calibri" panose="020F0502020204030204" pitchFamily="34" charset="0"/>
                <a:cs typeface="B Nazanin" panose="00000400000000000000" pitchFamily="2" charset="-78"/>
              </a:rPr>
              <a:t>برای پیشگیری از بیماری های قلبی و عروقی، بجای گوشت قرمز از گوشت های سفید (مرغ و ماهی) استفاده کنید.</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b="1" dirty="0">
                <a:effectLst/>
                <a:latin typeface="Times New Roman" panose="02020603050405020304" pitchFamily="18" charset="0"/>
                <a:ea typeface="Calibri" panose="020F0502020204030204" pitchFamily="34" charset="0"/>
                <a:cs typeface="B Nazanin" panose="00000400000000000000" pitchFamily="2" charset="-78"/>
              </a:rPr>
              <a:t>با کاهش مصرف گوشت قرمز احتمال ابتلا به سرطان را از خود دور کنید.</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b="1" dirty="0">
                <a:effectLst/>
                <a:latin typeface="Times New Roman" panose="02020603050405020304" pitchFamily="18" charset="0"/>
                <a:ea typeface="Calibri" panose="020F0502020204030204" pitchFamily="34" charset="0"/>
                <a:cs typeface="B Nazanin" panose="00000400000000000000" pitchFamily="2" charset="-78"/>
              </a:rPr>
              <a:t>تخم مرغ منبع غنی از پ</a:t>
            </a:r>
            <a:r>
              <a:rPr lang="ar-SA" b="1" dirty="0">
                <a:effectLst/>
                <a:latin typeface="Times New Roman" panose="02020603050405020304" pitchFamily="18" charset="0"/>
                <a:ea typeface="Times New Roman" panose="02020603050405020304" pitchFamily="18" charset="0"/>
                <a:cs typeface="B Nazanin" panose="00000400000000000000" pitchFamily="2" charset="-78"/>
              </a:rPr>
              <a:t>روتئین و جایگزین مناسب گوشت است و </a:t>
            </a:r>
            <a:r>
              <a:rPr lang="ar-SA" b="1" dirty="0">
                <a:effectLst/>
                <a:latin typeface="Tahoma" panose="020B0604030504040204" pitchFamily="34" charset="0"/>
                <a:ea typeface="Times New Roman" panose="02020603050405020304" pitchFamily="18" charset="0"/>
                <a:cs typeface="B Nazanin" panose="00000400000000000000" pitchFamily="2" charset="-78"/>
              </a:rPr>
              <a:t>در افراد سالم، مصرف روزانه یک عدد از آن روز بلامانع است. </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b="1" dirty="0">
                <a:effectLst/>
                <a:latin typeface="Tahoma" panose="020B0604030504040204" pitchFamily="34" charset="0"/>
                <a:ea typeface="Times New Roman" panose="02020603050405020304" pitchFamily="18" charset="0"/>
                <a:cs typeface="B Nazanin" panose="00000400000000000000" pitchFamily="2" charset="-78"/>
              </a:rPr>
              <a:t>فرآورده های گوشتی مثل سوسیس، کالباس و همبرگر حاوی مقادیر زیادی نمک و چربی است، مصرف این غذاها را کاهش دهید. </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b="1" dirty="0">
                <a:effectLst/>
                <a:latin typeface="IranNastaliq" panose="02020505000000020003" pitchFamily="18" charset="0"/>
                <a:ea typeface="Times New Roman" panose="02020603050405020304" pitchFamily="18" charset="0"/>
                <a:cs typeface="B Nazanin" panose="00000400000000000000" pitchFamily="2" charset="-78"/>
              </a:rPr>
              <a:t>مواد غذایی گ</a:t>
            </a:r>
            <a:r>
              <a:rPr lang="ar-SA" b="1" dirty="0">
                <a:effectLst/>
                <a:latin typeface="IranNastaliq" panose="02020505000000020003" pitchFamily="18" charset="0"/>
                <a:ea typeface="Calibri" panose="020F0502020204030204" pitchFamily="34" charset="0"/>
                <a:cs typeface="B Nazanin" panose="00000400000000000000" pitchFamily="2" charset="-78"/>
              </a:rPr>
              <a:t>روه حبوبات و مغزها ارزش غذایی مشابه </a:t>
            </a:r>
            <a:r>
              <a:rPr lang="ar-SA" b="1" dirty="0">
                <a:effectLst/>
                <a:latin typeface="IranNastaliq" panose="02020505000000020003" pitchFamily="18" charset="0"/>
                <a:ea typeface="Times New Roman" panose="02020603050405020304" pitchFamily="18" charset="0"/>
                <a:cs typeface="B Nazanin" panose="00000400000000000000" pitchFamily="2" charset="-78"/>
              </a:rPr>
              <a:t>مواد غذایی </a:t>
            </a:r>
            <a:r>
              <a:rPr lang="ar-SA" b="1" dirty="0">
                <a:effectLst/>
                <a:latin typeface="IranNastaliq" panose="02020505000000020003" pitchFamily="18" charset="0"/>
                <a:ea typeface="Calibri" panose="020F0502020204030204" pitchFamily="34" charset="0"/>
                <a:cs typeface="B Nazanin" panose="00000400000000000000" pitchFamily="2" charset="-78"/>
              </a:rPr>
              <a:t>گروه گوشت و تخم مرغ</a:t>
            </a:r>
            <a:r>
              <a:rPr lang="ar-SA" b="1" dirty="0">
                <a:effectLst/>
                <a:latin typeface="IranNastaliq" panose="02020505000000020003" pitchFamily="18" charset="0"/>
                <a:ea typeface="Times New Roman" panose="02020603050405020304" pitchFamily="18" charset="0"/>
                <a:cs typeface="B Nazanin" panose="00000400000000000000" pitchFamily="2" charset="-78"/>
              </a:rPr>
              <a:t> دارند و می توانند جایگزین آنها شوند</a:t>
            </a:r>
            <a:r>
              <a:rPr lang="ar-SA" b="1" dirty="0">
                <a:effectLst/>
                <a:latin typeface="Tahoma" panose="020B0604030504040204" pitchFamily="34" charset="0"/>
                <a:ea typeface="Calibri" panose="020F0502020204030204" pitchFamily="34" charset="0"/>
                <a:cs typeface="B Nazanin" panose="00000400000000000000" pitchFamily="2" charset="-78"/>
              </a:rPr>
              <a:t>.</a:t>
            </a:r>
            <a:endParaRPr lang="en-US"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470936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حبوبات و مغز دانه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lnSpcReduction="10000"/>
          </a:bodyPr>
          <a:lstStyle/>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گروه حبوبات و مغز دانه ها:</a:t>
            </a:r>
          </a:p>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انواع حبوبات مانند نخود، انواع لوبیا، عدس، باقلا، لپه،  ماش و ... در این گروه قرار می گیرند و ارزش غذایی مشابهی دارند.</a:t>
            </a:r>
          </a:p>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توصیه می شود روزانه یک واحد حبوبات مصرف شود. اندازه یک واحد برابر است با: یک لیوان حبوبات پخته =  يا یک چهارم لیوان حبوبات خام = يك سوم ليوان مغز دانه ها (گردو، بادام، پسته، فندق، بادام زميني) </a:t>
            </a:r>
          </a:p>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توصیه ها:</a:t>
            </a:r>
          </a:p>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1.	حبوبات منبع پروتئین و جایگزین مناسب گوشت است.</a:t>
            </a:r>
          </a:p>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2.	تركيب حبوبات با غلات ارزش پروتئيني بالايي دارد پس بهتر است بيشتر برنج را به صورت مخلوط با حبوبات مثل باقلا پلو، عدس پلو، ماش پلو، لوبيا چشم بلبلي با پلو و .... مصرف كنيد.</a:t>
            </a:r>
          </a:p>
          <a:p>
            <a:pPr algn="just" rtl="1">
              <a:lnSpc>
                <a:spcPct val="150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4708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34CC55-81C1-2D01-0CBC-031CF7F897F3}"/>
              </a:ext>
            </a:extLst>
          </p:cNvPr>
          <p:cNvSpPr>
            <a:spLocks noGrp="1"/>
          </p:cNvSpPr>
          <p:nvPr>
            <p:ph idx="1"/>
          </p:nvPr>
        </p:nvSpPr>
        <p:spPr>
          <a:xfrm>
            <a:off x="2345635" y="1964281"/>
            <a:ext cx="8846239" cy="4172796"/>
          </a:xfrm>
          <a:noFill/>
        </p:spPr>
        <p:txBody>
          <a:bodyPr>
            <a:normAutofit/>
          </a:bodyPr>
          <a:lstStyle/>
          <a:p>
            <a:pPr marL="0" indent="0" algn="ctr" rtl="1">
              <a:lnSpc>
                <a:spcPct val="115000"/>
              </a:lnSpc>
              <a:buNone/>
            </a:pPr>
            <a:endParaRPr lang="en-US" sz="1600" dirty="0">
              <a:effectLst/>
              <a:latin typeface="Arial" panose="020B0604020202020204" pitchFamily="34" charset="0"/>
              <a:ea typeface="Times New Roman" panose="02020603050405020304" pitchFamily="18" charset="0"/>
              <a:cs typeface="B Yagut" panose="00000400000000000000" pitchFamily="2" charset="-78"/>
            </a:endParaRPr>
          </a:p>
          <a:p>
            <a:pPr marL="0" indent="0" rtl="1">
              <a:lnSpc>
                <a:spcPct val="115000"/>
              </a:lnSpc>
              <a:buNone/>
            </a:pPr>
            <a:r>
              <a:rPr lang="fa-IR" sz="2800" b="1" dirty="0">
                <a:solidFill>
                  <a:srgbClr val="00B050"/>
                </a:solidFill>
                <a:effectLst/>
                <a:latin typeface="Agency FB" panose="020B0503020202020204" pitchFamily="34" charset="0"/>
                <a:ea typeface="Times New Roman" panose="02020603050405020304" pitchFamily="18" charset="0"/>
                <a:cs typeface="B Titr" panose="00000700000000000000" pitchFamily="2" charset="-78"/>
              </a:rPr>
              <a:t> بخش اول: اصول تغذیه صحیح و هرم راهنمای غذایی</a:t>
            </a:r>
          </a:p>
          <a:p>
            <a:pPr marL="0" indent="0" rtl="1">
              <a:lnSpc>
                <a:spcPct val="115000"/>
              </a:lnSpc>
              <a:buNone/>
            </a:pPr>
            <a:r>
              <a:rPr lang="fa-IR" sz="2800" b="1" dirty="0">
                <a:solidFill>
                  <a:srgbClr val="00B050"/>
                </a:solidFill>
                <a:effectLst/>
                <a:latin typeface="Agency FB" panose="020B0503020202020204" pitchFamily="34" charset="0"/>
                <a:ea typeface="Times New Roman" panose="02020603050405020304" pitchFamily="18" charset="0"/>
                <a:cs typeface="B Titr" panose="00000700000000000000" pitchFamily="2" charset="-78"/>
              </a:rPr>
              <a:t>بخش دوم: رهنمودهای غذایی ایران</a:t>
            </a:r>
          </a:p>
          <a:p>
            <a:pPr marL="0" indent="0" rtl="1">
              <a:lnSpc>
                <a:spcPct val="115000"/>
              </a:lnSpc>
              <a:buNone/>
            </a:pPr>
            <a:r>
              <a:rPr lang="fa-IR" sz="2800" b="1" dirty="0">
                <a:solidFill>
                  <a:srgbClr val="00B050"/>
                </a:solidFill>
                <a:effectLst/>
                <a:latin typeface="Agency FB" panose="020B0503020202020204" pitchFamily="34" charset="0"/>
                <a:ea typeface="Times New Roman" panose="02020603050405020304" pitchFamily="18" charset="0"/>
                <a:cs typeface="B Titr" panose="00000700000000000000" pitchFamily="2" charset="-78"/>
              </a:rPr>
              <a:t>بخش سوم: خودمراقبتی و نکات مهم تغذیه ای </a:t>
            </a:r>
          </a:p>
          <a:p>
            <a:pPr marL="0" indent="0" rtl="1">
              <a:lnSpc>
                <a:spcPct val="115000"/>
              </a:lnSpc>
              <a:buNone/>
            </a:pPr>
            <a:r>
              <a:rPr lang="fa-IR" sz="2800" b="1" dirty="0">
                <a:solidFill>
                  <a:srgbClr val="00B050"/>
                </a:solidFill>
                <a:effectLst/>
                <a:latin typeface="Agency FB" panose="020B0503020202020204" pitchFamily="34" charset="0"/>
                <a:ea typeface="Times New Roman" panose="02020603050405020304" pitchFamily="18" charset="0"/>
                <a:cs typeface="B Titr" panose="00000700000000000000" pitchFamily="2" charset="-78"/>
              </a:rPr>
              <a:t>بخش چهارم: نان کامل و اثرات مفید مصرف آن بر سلامتی</a:t>
            </a:r>
          </a:p>
          <a:p>
            <a:pPr marL="0" indent="0" algn="r" rtl="1">
              <a:buNone/>
            </a:pPr>
            <a:endParaRPr lang="fa-IR" dirty="0"/>
          </a:p>
        </p:txBody>
      </p:sp>
      <p:sp>
        <p:nvSpPr>
          <p:cNvPr id="4" name="Content Placeholder 2">
            <a:extLst>
              <a:ext uri="{FF2B5EF4-FFF2-40B4-BE49-F238E27FC236}">
                <a16:creationId xmlns:a16="http://schemas.microsoft.com/office/drawing/2014/main" id="{AFDEED97-575C-ADF6-627F-717E8B704F06}"/>
              </a:ext>
            </a:extLst>
          </p:cNvPr>
          <p:cNvSpPr txBox="1">
            <a:spLocks/>
          </p:cNvSpPr>
          <p:nvPr/>
        </p:nvSpPr>
        <p:spPr>
          <a:xfrm>
            <a:off x="5613400" y="3114476"/>
            <a:ext cx="5842000" cy="30226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Font typeface="Arial" panose="020B0604020202020204" pitchFamily="34" charset="0"/>
              <a:buNone/>
            </a:pPr>
            <a:endParaRPr lang="fa-IR" dirty="0"/>
          </a:p>
          <a:p>
            <a:pPr marL="0" indent="0" algn="r" rtl="1">
              <a:buFont typeface="Arial" panose="020B0604020202020204" pitchFamily="34" charset="0"/>
              <a:buNone/>
            </a:pPr>
            <a:endParaRPr lang="fa-IR" dirty="0"/>
          </a:p>
        </p:txBody>
      </p:sp>
      <p:sp>
        <p:nvSpPr>
          <p:cNvPr id="6" name="TextBox 5">
            <a:extLst>
              <a:ext uri="{FF2B5EF4-FFF2-40B4-BE49-F238E27FC236}">
                <a16:creationId xmlns:a16="http://schemas.microsoft.com/office/drawing/2014/main" id="{3896DCC3-B4EA-36AC-9612-9A7F7F6D5423}"/>
              </a:ext>
            </a:extLst>
          </p:cNvPr>
          <p:cNvSpPr txBox="1"/>
          <p:nvPr/>
        </p:nvSpPr>
        <p:spPr>
          <a:xfrm>
            <a:off x="2888974" y="473753"/>
            <a:ext cx="6058590" cy="941796"/>
          </a:xfrm>
          <a:prstGeom prst="rect">
            <a:avLst/>
          </a:prstGeom>
          <a:noFill/>
        </p:spPr>
        <p:txBody>
          <a:bodyPr wrap="square">
            <a:spAutoFit/>
          </a:bodyPr>
          <a:lstStyle/>
          <a:p>
            <a:pPr marL="0" marR="0" lvl="0" indent="0" algn="r" defTabSz="457200" rtl="0" eaLnBrk="1" fontAlgn="auto" latinLnBrk="0" hangingPunct="1">
              <a:lnSpc>
                <a:spcPct val="115000"/>
              </a:lnSpc>
              <a:spcBef>
                <a:spcPts val="0"/>
              </a:spcBef>
              <a:spcAft>
                <a:spcPts val="1000"/>
              </a:spcAft>
              <a:buClrTx/>
              <a:buSzTx/>
              <a:buFontTx/>
              <a:buNone/>
              <a:tabLst/>
              <a:defRPr/>
            </a:pPr>
            <a:r>
              <a:rPr kumimoji="0" lang="fa-IR" sz="4800" b="1" i="0" u="none" strike="noStrike" kern="1200" cap="none" spc="0" normalizeH="0" baseline="0" noProof="0" dirty="0">
                <a:ln>
                  <a:noFill/>
                </a:ln>
                <a:solidFill>
                  <a:srgbClr val="00B050"/>
                </a:solidFill>
                <a:effectLst/>
                <a:uLnTx/>
                <a:uFillTx/>
                <a:latin typeface="Calibri" panose="020F0502020204030204"/>
                <a:ea typeface="+mn-ea"/>
                <a:cs typeface="B Titr" panose="00000700000000000000" pitchFamily="2" charset="-78"/>
              </a:rPr>
              <a:t>سرفصل های آموزشی</a:t>
            </a:r>
            <a:endParaRPr kumimoji="0" lang="fa-IR" sz="2400" b="1"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209224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شیر و لبنیات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marL="0" indent="0" algn="just" rtl="1">
              <a:lnSpc>
                <a:spcPct val="200000"/>
              </a:lnSpc>
              <a:buNone/>
            </a:pPr>
            <a:r>
              <a:rPr lang="ar-SA" b="1" dirty="0">
                <a:latin typeface="Tahoma" panose="020B0604030504040204" pitchFamily="34" charset="0"/>
                <a:cs typeface="B Nazanin" panose="00000400000000000000" pitchFamily="2" charset="-78"/>
              </a:rPr>
              <a:t>گروه شیر و لبنیات :</a:t>
            </a:r>
            <a:endParaRPr lang="en-US" b="1" dirty="0">
              <a:latin typeface="Tahoma" panose="020B060403050404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b="1" dirty="0">
                <a:latin typeface="Tahoma" panose="020B0604030504040204" pitchFamily="34" charset="0"/>
                <a:cs typeface="B Nazanin" panose="00000400000000000000" pitchFamily="2" charset="-78"/>
              </a:rPr>
              <a:t>در این گروه علاوه بر شیر فرآورده های آن مثل ماست، پنیر، کشک و بستنی قرار می گیرند. موادغذایی که در این گروه قرار می گیرند ارزش غذایی مشابه دارند و می توانند بجای یکدیگر مصرف شوند.</a:t>
            </a:r>
            <a:endParaRPr lang="en-US" b="1" dirty="0">
              <a:latin typeface="Tahoma" panose="020B060403050404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b="1" dirty="0">
                <a:latin typeface="Tahoma" panose="020B0604030504040204" pitchFamily="34" charset="0"/>
                <a:cs typeface="B Nazanin" panose="00000400000000000000" pitchFamily="2" charset="-78"/>
              </a:rPr>
              <a:t>ميزان توصيه شده روزانه از گروه شير ولبنيات 3-2 واحد است و یک واحد از این گروه برابر است با : 1 لیوان شیر= 1لیوان ماست = 60-45 گرم پنیر (معادل يك و نيم قوطی کبریت پنیر) = 1 چهارم لیوان کشک = 2 ليوان دوغ = 5/1 لیوان بستنی</a:t>
            </a:r>
            <a:endParaRPr lang="en-US" b="1" dirty="0">
              <a:latin typeface="Tahoma" panose="020B060403050404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8743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4330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شیر و لبنیات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200000"/>
              </a:lnSpc>
            </a:pPr>
            <a:r>
              <a:rPr lang="ar-SA" b="1" dirty="0">
                <a:latin typeface="Tahoma" panose="020B0604030504040204" pitchFamily="34" charset="0"/>
                <a:cs typeface="B Nazanin" panose="00000400000000000000" pitchFamily="2" charset="-78"/>
              </a:rPr>
              <a:t>توصیه ها:</a:t>
            </a:r>
            <a:endParaRPr lang="en-US" b="1" dirty="0">
              <a:latin typeface="Tahoma" panose="020B0604030504040204" pitchFamily="34" charset="0"/>
              <a:cs typeface="B Nazanin" panose="00000400000000000000" pitchFamily="2" charset="-78"/>
            </a:endParaRPr>
          </a:p>
          <a:p>
            <a:pPr marL="342900" lvl="0" indent="-342900" algn="just" rtl="1">
              <a:lnSpc>
                <a:spcPct val="200000"/>
              </a:lnSpc>
              <a:buFont typeface="+mj-lt"/>
              <a:buAutoNum type="arabicPeriod"/>
            </a:pPr>
            <a:r>
              <a:rPr lang="ar-SA" b="1" dirty="0">
                <a:latin typeface="Tahoma" panose="020B0604030504040204" pitchFamily="34" charset="0"/>
                <a:cs typeface="B Nazanin" panose="00000400000000000000" pitchFamily="2" charset="-78"/>
              </a:rPr>
              <a:t>از انواع لبنيات</a:t>
            </a:r>
            <a:r>
              <a:rPr lang="fa-IR" b="1" dirty="0">
                <a:latin typeface="Tahoma" panose="020B0604030504040204" pitchFamily="34" charset="0"/>
                <a:cs typeface="B Nazanin" panose="00000400000000000000" pitchFamily="2" charset="-78"/>
              </a:rPr>
              <a:t> (</a:t>
            </a:r>
            <a:r>
              <a:rPr lang="ar-SA" b="1" dirty="0">
                <a:latin typeface="Tahoma" panose="020B0604030504040204" pitchFamily="34" charset="0"/>
                <a:cs typeface="B Nazanin" panose="00000400000000000000" pitchFamily="2" charset="-78"/>
              </a:rPr>
              <a:t>پنير، دوغ و كشك</a:t>
            </a:r>
            <a:r>
              <a:rPr lang="fa-IR" b="1" dirty="0">
                <a:latin typeface="Tahoma" panose="020B0604030504040204" pitchFamily="34" charset="0"/>
                <a:cs typeface="B Nazanin" panose="00000400000000000000" pitchFamily="2" charset="-78"/>
              </a:rPr>
              <a:t>)</a:t>
            </a:r>
            <a:r>
              <a:rPr lang="en-US" b="1" dirty="0">
                <a:latin typeface="Tahoma" panose="020B0604030504040204" pitchFamily="34" charset="0"/>
                <a:cs typeface="B Nazanin" panose="00000400000000000000" pitchFamily="2" charset="-78"/>
              </a:rPr>
              <a:t> </a:t>
            </a:r>
            <a:r>
              <a:rPr lang="ar-SA" b="1" dirty="0">
                <a:latin typeface="Tahoma" panose="020B0604030504040204" pitchFamily="34" charset="0"/>
                <a:cs typeface="B Nazanin" panose="00000400000000000000" pitchFamily="2" charset="-78"/>
              </a:rPr>
              <a:t>پاستوریزه کم چرب (</a:t>
            </a:r>
            <a:r>
              <a:rPr lang="fa-IR" b="1" dirty="0">
                <a:latin typeface="Tahoma" panose="020B0604030504040204" pitchFamily="34" charset="0"/>
                <a:cs typeface="B Nazanin" panose="00000400000000000000" pitchFamily="2" charset="-78"/>
              </a:rPr>
              <a:t>2</a:t>
            </a:r>
            <a:r>
              <a:rPr lang="ar-SA" b="1" dirty="0">
                <a:latin typeface="Tahoma" panose="020B0604030504040204" pitchFamily="34" charset="0"/>
                <a:cs typeface="B Nazanin" panose="00000400000000000000" pitchFamily="2" charset="-78"/>
              </a:rPr>
              <a:t>/</a:t>
            </a:r>
            <a:r>
              <a:rPr lang="fa-IR" b="1" dirty="0">
                <a:latin typeface="Tahoma" panose="020B0604030504040204" pitchFamily="34" charset="0"/>
                <a:cs typeface="B Nazanin" panose="00000400000000000000" pitchFamily="2" charset="-78"/>
              </a:rPr>
              <a:t>5</a:t>
            </a:r>
            <a:r>
              <a:rPr lang="ar-SA" b="1" dirty="0">
                <a:latin typeface="Tahoma" panose="020B0604030504040204" pitchFamily="34" charset="0"/>
                <a:cs typeface="B Nazanin" panose="00000400000000000000" pitchFamily="2" charset="-78"/>
              </a:rPr>
              <a:t> درصد چربي و يا كمتر) و کم نمک استفاده کنید.</a:t>
            </a:r>
            <a:endParaRPr lang="en-US" b="1" dirty="0">
              <a:latin typeface="Tahoma" panose="020B0604030504040204" pitchFamily="34" charset="0"/>
              <a:cs typeface="B Nazanin" panose="00000400000000000000" pitchFamily="2" charset="-78"/>
            </a:endParaRPr>
          </a:p>
          <a:p>
            <a:pPr marL="342900" lvl="0" indent="-342900" algn="just" rtl="1">
              <a:lnSpc>
                <a:spcPct val="200000"/>
              </a:lnSpc>
              <a:buFont typeface="+mj-lt"/>
              <a:buAutoNum type="arabicPeriod"/>
            </a:pPr>
            <a:r>
              <a:rPr lang="ar-SA" b="1" dirty="0">
                <a:latin typeface="Tahoma" panose="020B0604030504040204" pitchFamily="34" charset="0"/>
                <a:cs typeface="B Nazanin" panose="00000400000000000000" pitchFamily="2" charset="-78"/>
              </a:rPr>
              <a:t>در صورت عدم دسترسی به شیر پاستوریزه باید شیر تازه را مدت 5 دقیقه در حال هم زدن جوشانید و سپس مصرف نمود.</a:t>
            </a:r>
            <a:endParaRPr lang="en-US" b="1" dirty="0">
              <a:latin typeface="Tahoma" panose="020B0604030504040204" pitchFamily="34" charset="0"/>
              <a:cs typeface="B Nazanin" panose="00000400000000000000" pitchFamily="2" charset="-78"/>
            </a:endParaRPr>
          </a:p>
          <a:p>
            <a:pPr marL="342900" lvl="0" indent="-342900" algn="just" rtl="1">
              <a:lnSpc>
                <a:spcPct val="200000"/>
              </a:lnSpc>
              <a:buFont typeface="+mj-lt"/>
              <a:buAutoNum type="arabicPeriod"/>
            </a:pPr>
            <a:r>
              <a:rPr lang="ar-SA" b="1" dirty="0">
                <a:latin typeface="Tahoma" panose="020B0604030504040204" pitchFamily="34" charset="0"/>
                <a:cs typeface="B Nazanin" panose="00000400000000000000" pitchFamily="2" charset="-78"/>
              </a:rPr>
              <a:t>برای پيشگيری از كمبود ويتامين</a:t>
            </a:r>
            <a:r>
              <a:rPr lang="en-US" b="1" dirty="0">
                <a:latin typeface="Tahoma" panose="020B0604030504040204" pitchFamily="34" charset="0"/>
                <a:cs typeface="B Nazanin" panose="00000400000000000000" pitchFamily="2" charset="-78"/>
              </a:rPr>
              <a:t> D </a:t>
            </a:r>
            <a:r>
              <a:rPr lang="ar-SA" b="1" dirty="0">
                <a:latin typeface="Tahoma" panose="020B0604030504040204" pitchFamily="34" charset="0"/>
                <a:cs typeface="B Nazanin" panose="00000400000000000000" pitchFamily="2" charset="-78"/>
              </a:rPr>
              <a:t>بهتر است از انواع شير و لبنيات غني شده با ویتامین</a:t>
            </a:r>
            <a:r>
              <a:rPr lang="en-US" b="1" dirty="0">
                <a:latin typeface="Tahoma" panose="020B0604030504040204" pitchFamily="34" charset="0"/>
                <a:cs typeface="B Nazanin" panose="00000400000000000000" pitchFamily="2" charset="-78"/>
              </a:rPr>
              <a:t> D </a:t>
            </a:r>
            <a:r>
              <a:rPr lang="ar-SA" b="1" dirty="0">
                <a:latin typeface="Tahoma" panose="020B0604030504040204" pitchFamily="34" charset="0"/>
                <a:cs typeface="B Nazanin" panose="00000400000000000000" pitchFamily="2" charset="-78"/>
              </a:rPr>
              <a:t>استفاده كنيد</a:t>
            </a:r>
            <a:r>
              <a:rPr lang="en-US" b="1" dirty="0">
                <a:latin typeface="Tahoma" panose="020B0604030504040204" pitchFamily="34" charset="0"/>
                <a:cs typeface="B Nazanin" panose="00000400000000000000" pitchFamily="2" charset="-78"/>
              </a:rPr>
              <a:t>.</a:t>
            </a: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56" y="58743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178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گروه متفرقه</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293705"/>
          </a:xfrm>
        </p:spPr>
        <p:txBody>
          <a:bodyPr>
            <a:normAutofit/>
          </a:bodyPr>
          <a:lstStyle/>
          <a:p>
            <a:pPr algn="just" rtl="1">
              <a:lnSpc>
                <a:spcPct val="115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گروه متفرقه: </a:t>
            </a:r>
            <a:endParaRPr lang="en-US" sz="1800" dirty="0">
              <a:effectLst/>
              <a:latin typeface="Times New Roman" panose="02020603050405020304" pitchFamily="18" charset="0"/>
              <a:ea typeface="Times New Roman" panose="02020603050405020304" pitchFamily="18" charset="0"/>
            </a:endParaRPr>
          </a:p>
          <a:p>
            <a:pPr algn="just" rtl="1">
              <a:lnSpc>
                <a:spcPct val="115000"/>
              </a:lnSpc>
            </a:pPr>
            <a:r>
              <a:rPr lang="ar-SA" sz="2100" b="1" dirty="0">
                <a:effectLst/>
                <a:latin typeface="Tahoma" panose="020B0604030504040204" pitchFamily="34" charset="0"/>
                <a:ea typeface="Times New Roman" panose="02020603050405020304" pitchFamily="18" charset="0"/>
                <a:cs typeface="B Nazanin" panose="00000400000000000000" pitchFamily="2" charset="-78"/>
              </a:rPr>
              <a:t>این گروه شامل انواع مواد قندی و شیرینی ها (مثل انواع مربا، شربت، قند و شکر، انواع شیرینی های خشک و تر، انواع پیراشکی، آب نبات و شکلات) و چربی ها (روغن های جامد و روغن های مایع، پیه، دنبه، کره، خامه، سرشیر و سس های چرب مثل مایونز)است. توصیه می شود مصرف این مواد غذایی محدود شده و کمتر استفاده شود.</a:t>
            </a:r>
            <a:endParaRPr lang="en-US" sz="2100" b="1" dirty="0">
              <a:effectLst/>
              <a:latin typeface="Times New Roman" panose="02020603050405020304" pitchFamily="18" charset="0"/>
              <a:ea typeface="Times New Roman" panose="02020603050405020304" pitchFamily="18" charset="0"/>
            </a:endParaRPr>
          </a:p>
          <a:p>
            <a:pPr algn="just" rtl="1">
              <a:lnSpc>
                <a:spcPct val="115000"/>
              </a:lnSpc>
            </a:pPr>
            <a:r>
              <a:rPr lang="ar-SA" sz="2100" b="1" dirty="0">
                <a:effectLst/>
                <a:latin typeface="Tahoma" panose="020B0604030504040204" pitchFamily="34" charset="0"/>
                <a:ea typeface="Times New Roman" panose="02020603050405020304" pitchFamily="18" charset="0"/>
                <a:cs typeface="B Nazanin" panose="00000400000000000000" pitchFamily="2" charset="-78"/>
              </a:rPr>
              <a:t>توصیه ها:</a:t>
            </a:r>
            <a:endParaRPr lang="en-US" sz="2100"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sz="2100" b="1" dirty="0">
                <a:effectLst/>
                <a:latin typeface="Times New Roman" panose="02020603050405020304" pitchFamily="18" charset="0"/>
                <a:ea typeface="Calibri" panose="020F0502020204030204" pitchFamily="34" charset="0"/>
                <a:cs typeface="B Nazanin" panose="00000400000000000000" pitchFamily="2" charset="-78"/>
              </a:rPr>
              <a:t>به جای مصرف نوشابه های شيرين، آب ميوه های صنعتي و نوشابه های گازدار از آب، دوغ، كفير، آبميوه طبيعي و ... استفاده كنيد.</a:t>
            </a:r>
            <a:endParaRPr lang="en-US" sz="2100"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sz="2100" b="1" dirty="0">
                <a:effectLst/>
                <a:latin typeface="B Nazanin" panose="00000400000000000000" pitchFamily="2" charset="-78"/>
                <a:ea typeface="Times New Roman" panose="02020603050405020304" pitchFamily="18" charset="0"/>
                <a:cs typeface="B Nazanin" panose="00000400000000000000" pitchFamily="2" charset="-78"/>
              </a:rPr>
              <a:t>برای رفع تشنگي و تامین مایعات بدن، نوشيدن آب ساده بر هر آشاميدني ديگری ترجيح دارد</a:t>
            </a:r>
            <a:r>
              <a:rPr lang="en-US" sz="2100" b="1" dirty="0">
                <a:effectLst/>
                <a:latin typeface="B Nazanin" panose="00000400000000000000" pitchFamily="2" charset="-78"/>
                <a:ea typeface="Times New Roman" panose="02020603050405020304" pitchFamily="18" charset="0"/>
              </a:rPr>
              <a:t>.</a:t>
            </a:r>
            <a:endParaRPr lang="en-US" sz="2100"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fa-IR" sz="2100" b="1" dirty="0">
                <a:effectLst/>
                <a:latin typeface="Calibri" panose="020F0502020204030204" pitchFamily="34" charset="0"/>
                <a:ea typeface="Times New Roman" panose="02020603050405020304" pitchFamily="18" charset="0"/>
                <a:cs typeface="B Nazanin" panose="00000400000000000000" pitchFamily="2" charset="-78"/>
              </a:rPr>
              <a:t>بهتر است به جای انواع شيريني از ميوه های با طعم شيرين (مثل خرما و انواع ميوه های خشك) استفاده كنيد.</a:t>
            </a:r>
            <a:endParaRPr lang="en-US" sz="2100"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7590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110837"/>
            <a:ext cx="12150437" cy="1072342"/>
          </a:xfrm>
        </p:spPr>
        <p:txBody>
          <a:bodyPr/>
          <a:lstStyle/>
          <a:p>
            <a:pPr algn="r"/>
            <a:r>
              <a:rPr lang="fa-IR" dirty="0">
                <a:solidFill>
                  <a:srgbClr val="0070C0"/>
                </a:solidFill>
                <a:cs typeface="B Titr" pitchFamily="2" charset="-78"/>
              </a:rPr>
              <a:t>آنچه از این بخش می توانید به دوستان خود یاد دهید. </a:t>
            </a:r>
            <a:endParaRPr lang="en-US" dirty="0">
              <a:solidFill>
                <a:srgbClr val="0070C0"/>
              </a:solidFill>
              <a:cs typeface="B Titr" pitchFamily="2" charset="-78"/>
            </a:endParaRPr>
          </a:p>
        </p:txBody>
      </p:sp>
      <p:sp>
        <p:nvSpPr>
          <p:cNvPr id="3" name="Content Placeholder 2"/>
          <p:cNvSpPr>
            <a:spLocks noGrp="1"/>
          </p:cNvSpPr>
          <p:nvPr>
            <p:ph idx="1"/>
          </p:nvPr>
        </p:nvSpPr>
        <p:spPr>
          <a:xfrm>
            <a:off x="332508" y="1662545"/>
            <a:ext cx="11734799" cy="5458691"/>
          </a:xfrm>
        </p:spPr>
        <p:txBody>
          <a:bodyPr>
            <a:noAutofit/>
          </a:bodyPr>
          <a:lstStyle/>
          <a:p>
            <a:pPr algn="justLow">
              <a:lnSpc>
                <a:spcPct val="100000"/>
              </a:lnSpc>
              <a:buFont typeface="Wingdings" pitchFamily="2" charset="2"/>
              <a:buChar char="ü"/>
            </a:pPr>
            <a:r>
              <a:rPr lang="fa-IR" sz="3200" b="1" dirty="0">
                <a:solidFill>
                  <a:srgbClr val="111111"/>
                </a:solidFill>
                <a:latin typeface="-apple-system"/>
                <a:cs typeface="B Nazanin" pitchFamily="2" charset="-78"/>
              </a:rPr>
              <a:t>تغذیه صحیح</a:t>
            </a:r>
            <a:r>
              <a:rPr lang="fa-IR" sz="3200" dirty="0">
                <a:solidFill>
                  <a:srgbClr val="111111"/>
                </a:solidFill>
                <a:latin typeface="-apple-system"/>
                <a:cs typeface="B Nazanin" pitchFamily="2" charset="-78"/>
              </a:rPr>
              <a:t>: رعایت تعادل و تنوع در برنامه غذایی روزانه.</a:t>
            </a:r>
          </a:p>
          <a:p>
            <a:pPr algn="justLow">
              <a:lnSpc>
                <a:spcPct val="100000"/>
              </a:lnSpc>
              <a:buFont typeface="Wingdings" pitchFamily="2" charset="2"/>
              <a:buChar char="ü"/>
            </a:pPr>
            <a:r>
              <a:rPr lang="fa-IR" sz="3200" b="1" dirty="0">
                <a:solidFill>
                  <a:srgbClr val="111111"/>
                </a:solidFill>
                <a:latin typeface="-apple-system"/>
                <a:cs typeface="B Nazanin" pitchFamily="2" charset="-78"/>
              </a:rPr>
              <a:t>تعادل</a:t>
            </a:r>
            <a:r>
              <a:rPr lang="fa-IR" sz="3200" dirty="0">
                <a:solidFill>
                  <a:srgbClr val="111111"/>
                </a:solidFill>
                <a:latin typeface="-apple-system"/>
                <a:cs typeface="B Nazanin" pitchFamily="2" charset="-78"/>
              </a:rPr>
              <a:t>: مصرف مقادیر کافی از مواد مورد نیاز برای حفظ سلامت بدن.</a:t>
            </a:r>
          </a:p>
          <a:p>
            <a:pPr algn="justLow">
              <a:lnSpc>
                <a:spcPct val="100000"/>
              </a:lnSpc>
              <a:buFont typeface="Wingdings" pitchFamily="2" charset="2"/>
              <a:buChar char="ü"/>
            </a:pPr>
            <a:r>
              <a:rPr lang="fa-IR" sz="3200" b="1" dirty="0">
                <a:solidFill>
                  <a:srgbClr val="111111"/>
                </a:solidFill>
                <a:latin typeface="-apple-system"/>
                <a:cs typeface="B Nazanin" pitchFamily="2" charset="-78"/>
              </a:rPr>
              <a:t>تنوع</a:t>
            </a:r>
            <a:r>
              <a:rPr lang="fa-IR" sz="3200" dirty="0">
                <a:solidFill>
                  <a:srgbClr val="111111"/>
                </a:solidFill>
                <a:latin typeface="-apple-system"/>
                <a:cs typeface="B Nazanin" pitchFamily="2" charset="-78"/>
              </a:rPr>
              <a:t>: مصرف انواع مختلف مواد غذایی از 6 گروه اصلی غذایی.</a:t>
            </a:r>
          </a:p>
          <a:p>
            <a:pPr algn="justLow">
              <a:lnSpc>
                <a:spcPct val="100000"/>
              </a:lnSpc>
              <a:buFont typeface="Wingdings" pitchFamily="2" charset="2"/>
              <a:buChar char="ü"/>
            </a:pPr>
            <a:r>
              <a:rPr lang="fa-IR" sz="3200" b="1" dirty="0">
                <a:solidFill>
                  <a:srgbClr val="111111"/>
                </a:solidFill>
                <a:latin typeface="-apple-system"/>
                <a:cs typeface="B Nazanin" pitchFamily="2" charset="-78"/>
              </a:rPr>
              <a:t>هرم غذایی</a:t>
            </a:r>
            <a:r>
              <a:rPr lang="fa-IR" sz="3200" dirty="0">
                <a:solidFill>
                  <a:srgbClr val="111111"/>
                </a:solidFill>
                <a:latin typeface="-apple-system"/>
                <a:cs typeface="B Nazanin" pitchFamily="2" charset="-78"/>
              </a:rPr>
              <a:t>: نشان‌دهنده گروه‌های غذایی و مقدار مصرف روزانه هر گروه.</a:t>
            </a:r>
          </a:p>
          <a:p>
            <a:pPr algn="justLow">
              <a:lnSpc>
                <a:spcPct val="100000"/>
              </a:lnSpc>
              <a:buFont typeface="Wingdings" pitchFamily="2" charset="2"/>
              <a:buChar char="ü"/>
            </a:pPr>
            <a:r>
              <a:rPr lang="fa-IR" sz="3200" b="1" dirty="0">
                <a:solidFill>
                  <a:srgbClr val="111111"/>
                </a:solidFill>
                <a:latin typeface="-apple-system"/>
                <a:cs typeface="B Nazanin" pitchFamily="2" charset="-78"/>
              </a:rPr>
              <a:t>گروه‌های اصلی غذایی</a:t>
            </a:r>
            <a:r>
              <a:rPr lang="fa-IR" sz="3200" dirty="0">
                <a:solidFill>
                  <a:srgbClr val="111111"/>
                </a:solidFill>
                <a:latin typeface="-apple-system"/>
                <a:cs typeface="B Nazanin" pitchFamily="2" charset="-78"/>
              </a:rPr>
              <a:t>: نان و غلات، سبزی‌ها، میوه‌ها، شیر و فرآورده‌های آن، گوشت و تخم‌مرغ، حبوبات و مغز دانه‌ها.</a:t>
            </a:r>
          </a:p>
          <a:p>
            <a:pPr algn="justLow">
              <a:lnSpc>
                <a:spcPct val="100000"/>
              </a:lnSpc>
              <a:buFont typeface="Wingdings" pitchFamily="2" charset="2"/>
              <a:buChar char="ü"/>
            </a:pPr>
            <a:r>
              <a:rPr lang="fa-IR" sz="3200" b="1" dirty="0">
                <a:solidFill>
                  <a:srgbClr val="111111"/>
                </a:solidFill>
                <a:latin typeface="-apple-system"/>
                <a:cs typeface="B Nazanin" pitchFamily="2" charset="-78"/>
              </a:rPr>
              <a:t>چربی‌ها و شیرینی‌ها</a:t>
            </a:r>
            <a:r>
              <a:rPr lang="fa-IR" sz="3200" dirty="0">
                <a:solidFill>
                  <a:srgbClr val="111111"/>
                </a:solidFill>
                <a:latin typeface="-apple-system"/>
                <a:cs typeface="B Nazanin" pitchFamily="2" charset="-78"/>
              </a:rPr>
              <a:t>: باید به مقدار کم مصرف شوند.</a:t>
            </a:r>
          </a:p>
          <a:p>
            <a:pPr marL="0" indent="0" algn="justLow">
              <a:lnSpc>
                <a:spcPct val="100000"/>
              </a:lnSpc>
              <a:buNone/>
            </a:pPr>
            <a:br>
              <a:rPr lang="fa-IR" sz="3200" dirty="0">
                <a:cs typeface="B Nazanin" pitchFamily="2" charset="-78"/>
              </a:rPr>
            </a:br>
            <a:endParaRPr lang="en-US" sz="3200" dirty="0">
              <a:cs typeface="B Nazanin"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43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4190" y="314312"/>
            <a:ext cx="10058400" cy="1450757"/>
          </a:xfrm>
        </p:spPr>
        <p:txBody>
          <a:bodyPr/>
          <a:lstStyle/>
          <a:p>
            <a:pPr algn="ctr"/>
            <a:r>
              <a:rPr lang="fa-IR" dirty="0">
                <a:solidFill>
                  <a:srgbClr val="0070C0"/>
                </a:solidFill>
                <a:cs typeface="B Titr" pitchFamily="2" charset="-78"/>
              </a:rPr>
              <a:t>بخش دوم </a:t>
            </a:r>
            <a:endParaRPr lang="en-US" dirty="0">
              <a:solidFill>
                <a:srgbClr val="0070C0"/>
              </a:solidFill>
              <a:cs typeface="B Titr" pitchFamily="2" charset="-78"/>
            </a:endParaRPr>
          </a:p>
        </p:txBody>
      </p:sp>
      <p:sp>
        <p:nvSpPr>
          <p:cNvPr id="3" name="Content Placeholder 2"/>
          <p:cNvSpPr>
            <a:spLocks noGrp="1"/>
          </p:cNvSpPr>
          <p:nvPr>
            <p:ph idx="1"/>
          </p:nvPr>
        </p:nvSpPr>
        <p:spPr>
          <a:xfrm>
            <a:off x="4308763" y="2840345"/>
            <a:ext cx="6154189" cy="1285393"/>
          </a:xfrm>
        </p:spPr>
        <p:txBody>
          <a:bodyPr>
            <a:normAutofit/>
          </a:bodyPr>
          <a:lstStyle/>
          <a:p>
            <a:r>
              <a:rPr lang="fa-IR" sz="4800" b="1" dirty="0">
                <a:solidFill>
                  <a:schemeClr val="tx1"/>
                </a:solidFill>
                <a:cs typeface="B Titr" pitchFamily="2" charset="-78"/>
              </a:rPr>
              <a:t>رهنمودهای غذایی ایران</a:t>
            </a:r>
            <a:endParaRPr lang="en-US" sz="4800" dirty="0">
              <a:solidFill>
                <a:schemeClr val="tx1"/>
              </a:solidFill>
              <a:cs typeface="B Titr" pitchFamily="2" charset="-78"/>
            </a:endParaRPr>
          </a:p>
        </p:txBody>
      </p:sp>
      <p:pic>
        <p:nvPicPr>
          <p:cNvPr id="2050" name="Picture 2" descr="C:\Users\Dr.Doshmangir\Downloads\Rainbow Veggie Sal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126" y="730827"/>
            <a:ext cx="3671455" cy="55044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86380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250000"/>
              </a:lnSpc>
            </a:pPr>
            <a:r>
              <a:rPr lang="fa-IR" sz="3200" dirty="0">
                <a:cs typeface="B Titr" pitchFamily="2" charset="-78"/>
              </a:rPr>
              <a:t>روش آموزش: سخنرانی</a:t>
            </a:r>
          </a:p>
          <a:p>
            <a:pPr>
              <a:lnSpc>
                <a:spcPct val="250000"/>
              </a:lnSpc>
            </a:pPr>
            <a:r>
              <a:rPr lang="fa-IR" sz="3200" dirty="0">
                <a:cs typeface="B Titr" pitchFamily="2" charset="-78"/>
              </a:rPr>
              <a:t>مدت زمان آموزش : 10 دقیقه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751" y="1014845"/>
            <a:ext cx="6002568" cy="38896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4965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68556"/>
            <a:ext cx="10332663" cy="4511429"/>
          </a:xfrm>
        </p:spPr>
        <p:txBody>
          <a:bodyPr>
            <a:normAutofit/>
          </a:bodyPr>
          <a:lstStyle/>
          <a:p>
            <a:pPr algn="just" rtl="1">
              <a:lnSpc>
                <a:spcPct val="200000"/>
              </a:lnSpc>
            </a:pPr>
            <a:r>
              <a:rPr lang="ar-SA" sz="2100" b="1" dirty="0">
                <a:solidFill>
                  <a:schemeClr val="tx1"/>
                </a:solidFill>
                <a:latin typeface="B Nazanin,Bold"/>
                <a:ea typeface="Times New Roman" panose="02020603050405020304" pitchFamily="18" charset="0"/>
                <a:cs typeface="B Titr" pitchFamily="2" charset="-78"/>
              </a:rPr>
              <a:t>1-  براي داشتن وزني مناسب و سالم بودن بايد به اندازه خورد و به اندازه کافي فعاليت بدني </a:t>
            </a:r>
            <a:r>
              <a:rPr lang="en-US" sz="2100" b="1" dirty="0">
                <a:solidFill>
                  <a:schemeClr val="tx1"/>
                </a:solidFill>
                <a:latin typeface="B Nazanin,Bold"/>
                <a:ea typeface="Times New Roman" panose="02020603050405020304" pitchFamily="18" charset="0"/>
                <a:cs typeface="B Titr" pitchFamily="2" charset="-78"/>
              </a:rPr>
              <a:t>)</a:t>
            </a:r>
            <a:r>
              <a:rPr lang="ar-SA" sz="2100" b="1" dirty="0">
                <a:solidFill>
                  <a:schemeClr val="tx1"/>
                </a:solidFill>
                <a:latin typeface="B Nazanin,Bold"/>
                <a:ea typeface="Times New Roman" panose="02020603050405020304" pitchFamily="18" charset="0"/>
                <a:cs typeface="B Titr" pitchFamily="2" charset="-78"/>
              </a:rPr>
              <a:t>مثل روزانه</a:t>
            </a:r>
            <a:r>
              <a:rPr lang="en-US" sz="2100" b="1" dirty="0">
                <a:solidFill>
                  <a:schemeClr val="tx1"/>
                </a:solidFill>
                <a:latin typeface="B Nazanin,Bold"/>
                <a:ea typeface="Times New Roman" panose="02020603050405020304" pitchFamily="18" charset="0"/>
                <a:cs typeface="B Titr" pitchFamily="2" charset="-78"/>
              </a:rPr>
              <a:t>30-40 </a:t>
            </a:r>
            <a:r>
              <a:rPr lang="ar-SA" sz="2100" b="1" dirty="0">
                <a:solidFill>
                  <a:schemeClr val="tx1"/>
                </a:solidFill>
                <a:latin typeface="B Nazanin,Bold"/>
                <a:ea typeface="Times New Roman" panose="02020603050405020304" pitchFamily="18" charset="0"/>
                <a:cs typeface="B Titr" pitchFamily="2" charset="-78"/>
              </a:rPr>
              <a:t>دقيقه پياده روي) داشت</a:t>
            </a:r>
            <a:r>
              <a:rPr lang="en-US" sz="2100" b="1" dirty="0">
                <a:solidFill>
                  <a:schemeClr val="tx1"/>
                </a:solidFill>
                <a:latin typeface="B Nazanin,Bold"/>
                <a:ea typeface="Times New Roman" panose="02020603050405020304" pitchFamily="18" charset="0"/>
                <a:cs typeface="B Titr" pitchFamily="2" charset="-78"/>
              </a:rPr>
              <a:t>:</a:t>
            </a:r>
          </a:p>
          <a:p>
            <a:pPr lvl="0" algn="just" rtl="1">
              <a:lnSpc>
                <a:spcPct val="200000"/>
              </a:lnSpc>
              <a:buFont typeface="Wingdings" pitchFamily="2" charset="2"/>
              <a:buChar char="ü"/>
            </a:pPr>
            <a:r>
              <a:rPr lang="ar-SA" sz="2200" b="1" dirty="0">
                <a:solidFill>
                  <a:schemeClr val="tx1"/>
                </a:solidFill>
                <a:effectLst/>
                <a:latin typeface="B Nazanin" panose="00000400000000000000" pitchFamily="2" charset="-78"/>
                <a:ea typeface="Times New Roman" panose="02020603050405020304" pitchFamily="18" charset="0"/>
                <a:cs typeface="B Nazanin" panose="00000400000000000000" pitchFamily="2" charset="-78"/>
              </a:rPr>
              <a:t>فراموش نكنيد خطر ابتلا به بيماری های غيرواگير مانند ديابت، قلبي عروقي و انواع سرطان ها در افرادی كه دارای اضافه وزن و چاقي هستند بيشتر مي باشد</a:t>
            </a:r>
            <a:r>
              <a:rPr lang="ar-SA" sz="22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endParaRPr lang="en-US" sz="2200" b="1" dirty="0">
              <a:solidFill>
                <a:schemeClr val="tx1"/>
              </a:solidFill>
              <a:effectLst/>
              <a:latin typeface="Times New Roman" panose="02020603050405020304" pitchFamily="18" charset="0"/>
              <a:ea typeface="Times New Roman" panose="02020603050405020304" pitchFamily="18" charset="0"/>
            </a:endParaRPr>
          </a:p>
          <a:p>
            <a:pPr marL="0" lvl="0" indent="0" algn="just" rtl="1">
              <a:lnSpc>
                <a:spcPct val="150000"/>
              </a:lnSpc>
              <a:buNone/>
            </a:pPr>
            <a:endParaRPr lang="en-US" sz="2200" b="1" dirty="0">
              <a:solidFill>
                <a:schemeClr val="tx1"/>
              </a:solidFill>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43600"/>
            <a:ext cx="1537015" cy="157941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052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lgn="just">
              <a:lnSpc>
                <a:spcPct val="150000"/>
              </a:lnSpc>
              <a:buFont typeface="Wingdings" pitchFamily="2" charset="2"/>
              <a:buChar char="ü"/>
            </a:pPr>
            <a:r>
              <a:rPr lang="ar-SA" sz="3200" b="1" dirty="0">
                <a:solidFill>
                  <a:schemeClr val="tx1"/>
                </a:solidFill>
                <a:latin typeface="B Nazanin" panose="00000400000000000000" pitchFamily="2" charset="-78"/>
                <a:ea typeface="Times New Roman" panose="02020603050405020304" pitchFamily="18" charset="0"/>
                <a:cs typeface="B Nazanin" panose="00000400000000000000" pitchFamily="2" charset="-78"/>
              </a:rPr>
              <a:t>در خوردن غذاهای چرب و انواع شيريني ها زياده روی نكنيد</a:t>
            </a:r>
            <a:r>
              <a:rPr lang="en-US" sz="3200" b="1" dirty="0">
                <a:solidFill>
                  <a:schemeClr val="tx1"/>
                </a:solidFill>
                <a:latin typeface="B Nazanin" panose="00000400000000000000" pitchFamily="2" charset="-78"/>
                <a:ea typeface="Times New Roman" panose="02020603050405020304" pitchFamily="18" charset="0"/>
              </a:rPr>
              <a:t>.</a:t>
            </a:r>
            <a:endParaRPr lang="en-US" sz="3200" b="1" dirty="0">
              <a:solidFill>
                <a:schemeClr val="tx1"/>
              </a:solidFill>
              <a:latin typeface="Times New Roman" panose="02020603050405020304" pitchFamily="18" charset="0"/>
              <a:ea typeface="Times New Roman" panose="02020603050405020304" pitchFamily="18" charset="0"/>
            </a:endParaRPr>
          </a:p>
          <a:p>
            <a:pPr lvl="0" algn="just">
              <a:lnSpc>
                <a:spcPct val="150000"/>
              </a:lnSpc>
              <a:buFont typeface="Wingdings" pitchFamily="2" charset="2"/>
              <a:buChar char="ü"/>
            </a:pPr>
            <a:r>
              <a:rPr lang="ar-SA" sz="3200" b="1" dirty="0">
                <a:solidFill>
                  <a:schemeClr val="tx1"/>
                </a:solidFill>
                <a:latin typeface="B Nazanin" panose="00000400000000000000" pitchFamily="2" charset="-78"/>
                <a:ea typeface="Times New Roman" panose="02020603050405020304" pitchFamily="18" charset="0"/>
                <a:cs typeface="B Nazanin" panose="00000400000000000000" pitchFamily="2" charset="-78"/>
              </a:rPr>
              <a:t>بين مقدار مصرف غذا و فعاليت بدني تعادل برقرار كنيد تا از افزايش وزن جلوگيری شود</a:t>
            </a:r>
            <a:r>
              <a:rPr lang="en-US" sz="3200" b="1" dirty="0">
                <a:solidFill>
                  <a:schemeClr val="tx1"/>
                </a:solidFill>
                <a:latin typeface="B Nazanin" panose="00000400000000000000" pitchFamily="2" charset="-78"/>
                <a:ea typeface="Times New Roman" panose="02020603050405020304" pitchFamily="18" charset="0"/>
              </a:rPr>
              <a:t>.</a:t>
            </a:r>
            <a:endParaRPr lang="en-US" sz="3200" b="1" dirty="0">
              <a:solidFill>
                <a:schemeClr val="tx1"/>
              </a:solidFill>
              <a:latin typeface="Times New Roman" panose="02020603050405020304" pitchFamily="18" charset="0"/>
              <a:ea typeface="Times New Roman" panose="02020603050405020304" pitchFamily="18" charset="0"/>
            </a:endParaRPr>
          </a:p>
          <a:p>
            <a:pPr lvl="0" algn="just">
              <a:lnSpc>
                <a:spcPct val="150000"/>
              </a:lnSpc>
              <a:buFont typeface="Wingdings" pitchFamily="2" charset="2"/>
              <a:buChar char="ü"/>
            </a:pPr>
            <a:r>
              <a:rPr lang="ar-SA" sz="3200" b="1" dirty="0">
                <a:solidFill>
                  <a:schemeClr val="tx1"/>
                </a:solidFill>
                <a:latin typeface="B Nazanin" panose="00000400000000000000" pitchFamily="2" charset="-78"/>
                <a:ea typeface="Times New Roman" panose="02020603050405020304" pitchFamily="18" charset="0"/>
                <a:cs typeface="B Nazanin" panose="00000400000000000000" pitchFamily="2" charset="-78"/>
              </a:rPr>
              <a:t>پرخوری نكنيد، چون باعث تجمع چربي در بدن و اضافه وزن و چاقي مي شود</a:t>
            </a:r>
            <a:endParaRPr lang="en-US" sz="3200" dirty="0"/>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xfrm>
            <a:off x="1069571" y="526474"/>
            <a:ext cx="10058400" cy="96150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854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68556"/>
            <a:ext cx="10332663" cy="4511429"/>
          </a:xfrm>
        </p:spPr>
        <p:txBody>
          <a:bodyPr>
            <a:normAutofit/>
          </a:bodyPr>
          <a:lstStyle/>
          <a:p>
            <a:pPr algn="just" rtl="1">
              <a:lnSpc>
                <a:spcPct val="150000"/>
              </a:lnSpc>
            </a:pPr>
            <a:r>
              <a:rPr lang="ar-SA" b="1" dirty="0">
                <a:effectLst/>
                <a:latin typeface="B Nazanin" panose="00000400000000000000" pitchFamily="2" charset="-78"/>
                <a:ea typeface="Times New Roman" panose="02020603050405020304" pitchFamily="18" charset="0"/>
                <a:cs typeface="B Nazanin" panose="00000400000000000000" pitchFamily="2" charset="-78"/>
              </a:rPr>
              <a:t>2</a:t>
            </a:r>
            <a:r>
              <a:rPr lang="ar-SA" sz="2100" b="1" dirty="0">
                <a:solidFill>
                  <a:schemeClr val="tx1"/>
                </a:solidFill>
                <a:latin typeface="B Nazanin,Bold"/>
                <a:ea typeface="Times New Roman" panose="02020603050405020304" pitchFamily="18" charset="0"/>
                <a:cs typeface="B Titr" pitchFamily="2" charset="-78"/>
              </a:rPr>
              <a:t>- هر روز در وعده هاي اصلي غذايي و ميان وعده ها از سبزي هاي خام و پخته بخوريد</a:t>
            </a:r>
            <a:r>
              <a:rPr lang="en-US" sz="2100" b="1" dirty="0">
                <a:solidFill>
                  <a:schemeClr val="tx1"/>
                </a:solidFill>
                <a:latin typeface="B Nazanin,Bold"/>
                <a:ea typeface="Times New Roman" panose="02020603050405020304" pitchFamily="18" charset="0"/>
                <a:cs typeface="B Titr" pitchFamily="2" charset="-78"/>
              </a:rPr>
              <a:t>:</a:t>
            </a:r>
          </a:p>
          <a:p>
            <a:pPr marL="342900" lvl="0" indent="-342900" algn="just" rtl="1">
              <a:lnSpc>
                <a:spcPct val="150000"/>
              </a:lnSpc>
              <a:buFont typeface="+mj-lt"/>
              <a:buAutoNum type="arabicPeriod"/>
            </a:pPr>
            <a:r>
              <a:rPr lang="ar-SA" sz="2800" b="1" dirty="0">
                <a:effectLst/>
                <a:latin typeface="B Nazanin" panose="00000400000000000000" pitchFamily="2" charset="-78"/>
                <a:ea typeface="Times New Roman" panose="02020603050405020304" pitchFamily="18" charset="0"/>
                <a:cs typeface="B Nazanin" panose="00000400000000000000" pitchFamily="2" charset="-78"/>
              </a:rPr>
              <a:t>روزانه از سبزی های سبز تيره مثل سبزی خوردن، اسفناج ، برگ های سبز كاهو و</a:t>
            </a:r>
            <a:r>
              <a:rPr lang="ar-SA" sz="2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en-US" sz="2800" b="1" dirty="0">
                <a:effectLst/>
                <a:latin typeface="B Nazanin" panose="00000400000000000000" pitchFamily="2" charset="-78"/>
                <a:ea typeface="Times New Roman" panose="02020603050405020304" pitchFamily="18" charset="0"/>
              </a:rPr>
              <a:t> ... </a:t>
            </a:r>
            <a:r>
              <a:rPr lang="ar-SA" sz="2800" b="1" dirty="0">
                <a:effectLst/>
                <a:latin typeface="B Nazanin" panose="00000400000000000000" pitchFamily="2" charset="-78"/>
                <a:ea typeface="Times New Roman" panose="02020603050405020304" pitchFamily="18" charset="0"/>
                <a:cs typeface="B Nazanin" panose="00000400000000000000" pitchFamily="2" charset="-78"/>
              </a:rPr>
              <a:t>مصرف كنيد.</a:t>
            </a:r>
            <a:endParaRPr lang="en-US" sz="2800" b="1"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b="1" dirty="0">
                <a:effectLst/>
                <a:latin typeface="B Nazanin" panose="00000400000000000000" pitchFamily="2" charset="-78"/>
                <a:ea typeface="Times New Roman" panose="02020603050405020304" pitchFamily="18" charset="0"/>
                <a:cs typeface="B Nazanin" panose="00000400000000000000" pitchFamily="2" charset="-78"/>
              </a:rPr>
              <a:t>از سبزی های نارنجي و قرمز رنگ مثل هويج، كدو حلوايي، گوجه فرنگي و</a:t>
            </a:r>
            <a:r>
              <a:rPr lang="en-US" sz="2800" b="1" dirty="0">
                <a:effectLst/>
                <a:latin typeface="B Nazanin" panose="00000400000000000000" pitchFamily="2" charset="-78"/>
                <a:ea typeface="Times New Roman" panose="02020603050405020304" pitchFamily="18" charset="0"/>
              </a:rPr>
              <a:t> ... </a:t>
            </a:r>
            <a:r>
              <a:rPr lang="ar-SA" sz="2800" b="1" dirty="0">
                <a:effectLst/>
                <a:latin typeface="B Nazanin" panose="00000400000000000000" pitchFamily="2" charset="-78"/>
                <a:ea typeface="Times New Roman" panose="02020603050405020304" pitchFamily="18" charset="0"/>
                <a:cs typeface="B Nazanin" panose="00000400000000000000" pitchFamily="2" charset="-78"/>
              </a:rPr>
              <a:t>بيشتر مصرف كنيد</a:t>
            </a:r>
            <a:r>
              <a:rPr lang="ar-SA" sz="2800" b="1"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800" b="1" dirty="0">
                <a:effectLst/>
                <a:latin typeface="B Nazanin" panose="00000400000000000000" pitchFamily="2" charset="-78"/>
                <a:ea typeface="Times New Roman" panose="02020603050405020304" pitchFamily="18" charset="0"/>
                <a:cs typeface="B Nazanin" panose="00000400000000000000" pitchFamily="2" charset="-78"/>
              </a:rPr>
              <a:t> </a:t>
            </a:r>
            <a:endParaRPr lang="en-US" sz="2800" b="1"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b="1" dirty="0">
                <a:effectLst/>
                <a:latin typeface="B Nazanin" panose="00000400000000000000" pitchFamily="2" charset="-78"/>
                <a:ea typeface="Times New Roman" panose="02020603050405020304" pitchFamily="18" charset="0"/>
                <a:cs typeface="B Nazanin" panose="00000400000000000000" pitchFamily="2" charset="-78"/>
              </a:rPr>
              <a:t>سعي كنيد از انواع مختلف سبزی ها در برنامه غذايي خود استفاده كنيد</a:t>
            </a:r>
            <a:r>
              <a:rPr lang="en-US" sz="2800" b="1" dirty="0">
                <a:effectLst/>
                <a:latin typeface="B Nazanin" panose="00000400000000000000" pitchFamily="2" charset="-78"/>
                <a:ea typeface="Times New Roman" panose="02020603050405020304" pitchFamily="18" charset="0"/>
              </a:rPr>
              <a:t>.</a:t>
            </a:r>
            <a:endParaRPr lang="en-US" sz="2800"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141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
              <a:lnSpc>
                <a:spcPct val="150000"/>
              </a:lnSpc>
            </a:pPr>
            <a:r>
              <a:rPr lang="ar-SA" sz="2100" b="1" dirty="0">
                <a:solidFill>
                  <a:schemeClr val="tx1"/>
                </a:solidFill>
                <a:latin typeface="B Nazanin,Bold"/>
                <a:ea typeface="Times New Roman" panose="02020603050405020304" pitchFamily="18" charset="0"/>
                <a:cs typeface="B Titr" pitchFamily="2" charset="-78"/>
              </a:rPr>
              <a:t>3- هر روز 3 بار ميوه بخوريد</a:t>
            </a:r>
            <a:r>
              <a:rPr lang="en-US" sz="2100" b="1" dirty="0">
                <a:solidFill>
                  <a:schemeClr val="tx1"/>
                </a:solidFill>
                <a:latin typeface="B Nazanin,Bold"/>
                <a:ea typeface="Times New Roman" panose="02020603050405020304" pitchFamily="18" charset="0"/>
                <a:cs typeface="B Titr" pitchFamily="2" charset="-78"/>
              </a:rPr>
              <a:t>:</a:t>
            </a:r>
          </a:p>
          <a:p>
            <a:pPr marL="342900" lvl="0" indent="-342900" algn="just">
              <a:lnSpc>
                <a:spcPct val="150000"/>
              </a:lnSpc>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در طول روزسعي كنيد از انواع مختلف ميوه مصرف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pPr marL="342900" lvl="0" indent="-342900" algn="just">
              <a:lnSpc>
                <a:spcPct val="150000"/>
              </a:lnSpc>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از انواع ميوه های زرد و نارنجي، وغيره</a:t>
            </a:r>
            <a:r>
              <a:rPr lang="en-US" sz="3200" dirty="0">
                <a:latin typeface="B Nazanin" panose="00000400000000000000" pitchFamily="2" charset="-78"/>
                <a:ea typeface="Times New Roman" panose="02020603050405020304" pitchFamily="18" charset="0"/>
              </a:rPr>
              <a:t> )</a:t>
            </a:r>
            <a:r>
              <a:rPr lang="ar-SA" sz="3200" dirty="0">
                <a:latin typeface="B Nazanin" panose="00000400000000000000" pitchFamily="2" charset="-78"/>
                <a:ea typeface="Times New Roman" panose="02020603050405020304" pitchFamily="18" charset="0"/>
                <a:cs typeface="B Nazanin" panose="00000400000000000000" pitchFamily="2" charset="-78"/>
              </a:rPr>
              <a:t>مانند زردآلو، خرمالو، و</a:t>
            </a:r>
            <a:r>
              <a:rPr lang="en-US" sz="3200" dirty="0">
                <a:latin typeface="B Nazanin" panose="00000400000000000000" pitchFamily="2" charset="-78"/>
                <a:ea typeface="Times New Roman" panose="02020603050405020304" pitchFamily="18" charset="0"/>
              </a:rPr>
              <a:t> ...( </a:t>
            </a:r>
            <a:r>
              <a:rPr lang="ar-SA" sz="3200" dirty="0">
                <a:latin typeface="B Nazanin" panose="00000400000000000000" pitchFamily="2" charset="-78"/>
                <a:ea typeface="Times New Roman" panose="02020603050405020304" pitchFamily="18" charset="0"/>
                <a:cs typeface="B Nazanin" panose="00000400000000000000" pitchFamily="2" charset="-78"/>
              </a:rPr>
              <a:t>بيشتر مصرف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pPr marL="342900" lvl="0" indent="-342900" algn="just">
              <a:lnSpc>
                <a:spcPct val="150000"/>
              </a:lnSpc>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بيشتر از خود ميوه به جای آب ميوه استفاده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xfrm>
            <a:off x="917171" y="457200"/>
            <a:ext cx="10058400" cy="795251"/>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422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fa-IR" sz="3200" dirty="0">
                <a:cs typeface="B Titr" pitchFamily="2" charset="-78"/>
              </a:rPr>
              <a:t>مدت زمان کل این جلسه آموزشی </a:t>
            </a:r>
          </a:p>
          <a:p>
            <a:pPr algn="ctr"/>
            <a:r>
              <a:rPr lang="fa-IR" sz="3200" dirty="0">
                <a:cs typeface="B Titr" pitchFamily="2" charset="-78"/>
              </a:rPr>
              <a:t>80 دقیقه می باشد. </a:t>
            </a:r>
          </a:p>
          <a:p>
            <a:pPr algn="ctr"/>
            <a:endParaRPr lang="fa-IR" sz="3200" dirty="0">
              <a:cs typeface="B Titr" pitchFamily="2" charset="-78"/>
            </a:endParaRPr>
          </a:p>
          <a:p>
            <a:pPr algn="ctr">
              <a:lnSpc>
                <a:spcPct val="150000"/>
              </a:lnSpc>
            </a:pPr>
            <a:r>
              <a:rPr lang="fa-IR" sz="3200" dirty="0">
                <a:solidFill>
                  <a:srgbClr val="00B050"/>
                </a:solidFill>
                <a:cs typeface="B Titr" pitchFamily="2" charset="-78"/>
              </a:rPr>
              <a:t>با دقت و توجه خود مطالب بسیار مهمی را یاد گرفته و در ترویج سلامت نقش مهمی را ایفا خواهید نمود .</a:t>
            </a:r>
            <a:endParaRPr lang="en-US" sz="3200" dirty="0">
              <a:solidFill>
                <a:srgbClr val="00B050"/>
              </a:solidFill>
              <a:cs typeface="B Titr" pitchFamily="2" charset="-78"/>
            </a:endParaRPr>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 y="1872673"/>
            <a:ext cx="2857500" cy="1600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3535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823157" y="1526409"/>
            <a:ext cx="10332663" cy="4511429"/>
          </a:xfrm>
        </p:spPr>
        <p:txBody>
          <a:bodyPr>
            <a:normAutofit/>
          </a:bodyPr>
          <a:lstStyle/>
          <a:p>
            <a:pPr algn="just" rtl="1">
              <a:lnSpc>
                <a:spcPct val="250000"/>
              </a:lnSpc>
            </a:pPr>
            <a:r>
              <a:rPr lang="ar-SA" sz="2100" b="1" dirty="0">
                <a:solidFill>
                  <a:schemeClr val="tx1"/>
                </a:solidFill>
                <a:latin typeface="B Nazanin,Bold"/>
                <a:ea typeface="Times New Roman" panose="02020603050405020304" pitchFamily="18" charset="0"/>
                <a:cs typeface="B Titr" pitchFamily="2" charset="-78"/>
              </a:rPr>
              <a:t>4- حبوبات و غذاهاي پخته شده با آن را روزانه يک بار بخوريد</a:t>
            </a:r>
            <a:r>
              <a:rPr lang="en-US" sz="2100" b="1" dirty="0">
                <a:solidFill>
                  <a:schemeClr val="tx1"/>
                </a:solidFill>
                <a:latin typeface="B Nazanin,Bold"/>
                <a:ea typeface="Times New Roman" panose="02020603050405020304" pitchFamily="18" charset="0"/>
                <a:cs typeface="B Titr" pitchFamily="2" charset="-78"/>
              </a:rPr>
              <a:t>:</a:t>
            </a:r>
          </a:p>
          <a:p>
            <a:pPr marL="342900" lvl="0" indent="-342900" algn="just" rtl="1">
              <a:lnSpc>
                <a:spcPct val="250000"/>
              </a:lnSpc>
              <a:buFont typeface="+mj-lt"/>
              <a:buAutoNum type="arabicPeriod"/>
            </a:pPr>
            <a:r>
              <a:rPr lang="ar-SA" sz="2800" dirty="0">
                <a:effectLst/>
                <a:latin typeface="B Nazanin" panose="00000400000000000000" pitchFamily="2" charset="-78"/>
                <a:ea typeface="Times New Roman" panose="02020603050405020304" pitchFamily="18" charset="0"/>
                <a:cs typeface="B Nazanin" panose="00000400000000000000" pitchFamily="2" charset="-78"/>
              </a:rPr>
              <a:t>تركيب حبوبات با غلات ارزش پروتئيني بالايي دارد پس بهتر است بيشتر برنج را به صورت مخلوط با حبوبات مثل باقلا پلو، عدس پلو، ماش پلو، لوبيا چشم بلبلي با پلو و</a:t>
            </a:r>
            <a:r>
              <a:rPr lang="en-US" sz="2800" dirty="0">
                <a:effectLst/>
                <a:latin typeface="B Nazanin" panose="00000400000000000000" pitchFamily="2" charset="-78"/>
                <a:ea typeface="Times New Roman" panose="02020603050405020304" pitchFamily="18" charset="0"/>
              </a:rPr>
              <a:t> .... </a:t>
            </a:r>
            <a:r>
              <a:rPr lang="ar-SA" sz="2800" dirty="0">
                <a:effectLst/>
                <a:latin typeface="B Nazanin" panose="00000400000000000000" pitchFamily="2" charset="-78"/>
                <a:ea typeface="Times New Roman" panose="02020603050405020304" pitchFamily="18" charset="0"/>
                <a:cs typeface="B Nazanin" panose="00000400000000000000" pitchFamily="2" charset="-78"/>
              </a:rPr>
              <a:t>مصرف كنيد</a:t>
            </a:r>
            <a:r>
              <a:rPr lang="en-US" sz="2800" dirty="0">
                <a:effectLst/>
                <a:latin typeface="B Nazanin" panose="00000400000000000000" pitchFamily="2" charset="-78"/>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342900" lvl="0" indent="-342900" algn="just" rtl="1">
              <a:lnSpc>
                <a:spcPct val="250000"/>
              </a:lnSpc>
              <a:buFont typeface="+mj-lt"/>
              <a:buAutoNum type="arabicPeriod"/>
            </a:pPr>
            <a:r>
              <a:rPr lang="ar-SA" sz="2800" dirty="0">
                <a:effectLst/>
                <a:latin typeface="B Nazanin" panose="00000400000000000000" pitchFamily="2" charset="-78"/>
                <a:ea typeface="Times New Roman" panose="02020603050405020304" pitchFamily="18" charset="0"/>
                <a:cs typeface="B Nazanin" panose="00000400000000000000" pitchFamily="2" charset="-78"/>
              </a:rPr>
              <a:t>مغزها منبع خوبي از پروتئين گياهي هستند. هفته ای</a:t>
            </a:r>
            <a:r>
              <a:rPr lang="en-US" sz="2800" dirty="0">
                <a:effectLst/>
                <a:latin typeface="B Nazanin" panose="00000400000000000000" pitchFamily="2" charset="-78"/>
                <a:ea typeface="Times New Roman" panose="02020603050405020304" pitchFamily="18" charset="0"/>
              </a:rPr>
              <a:t> 2-3</a:t>
            </a:r>
            <a:r>
              <a:rPr lang="ar-SA" sz="2800" dirty="0">
                <a:effectLst/>
                <a:latin typeface="B Nazanin" panose="00000400000000000000" pitchFamily="2" charset="-78"/>
                <a:ea typeface="Times New Roman" panose="02020603050405020304" pitchFamily="18" charset="0"/>
                <a:cs typeface="B Nazanin" panose="00000400000000000000" pitchFamily="2" charset="-78"/>
              </a:rPr>
              <a:t>بار از مغزها بخوريد. </a:t>
            </a:r>
            <a:endParaRPr lang="en-US" sz="2800" dirty="0">
              <a:effectLst/>
              <a:latin typeface="Times New Roman" panose="02020603050405020304" pitchFamily="18" charset="0"/>
              <a:ea typeface="Times New Roman" panose="02020603050405020304" pitchFamily="18" charset="0"/>
            </a:endParaRPr>
          </a:p>
          <a:p>
            <a:pPr algn="just" rtl="1"/>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1980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fa-IR" sz="1900" b="1" dirty="0">
                <a:solidFill>
                  <a:schemeClr val="tx1"/>
                </a:solidFill>
                <a:latin typeface="B Nazanin,Bold"/>
                <a:ea typeface="Times New Roman" panose="02020603050405020304" pitchFamily="18" charset="0"/>
                <a:cs typeface="B Titr" pitchFamily="2" charset="-78"/>
              </a:rPr>
              <a:t>5</a:t>
            </a:r>
            <a:r>
              <a:rPr lang="ar-SA" sz="1900" b="1" dirty="0">
                <a:solidFill>
                  <a:schemeClr val="tx1"/>
                </a:solidFill>
                <a:latin typeface="B Nazanin,Bold"/>
                <a:ea typeface="Times New Roman" panose="02020603050405020304" pitchFamily="18" charset="0"/>
                <a:cs typeface="B Titr" pitchFamily="2" charset="-78"/>
              </a:rPr>
              <a:t>- هر روز شير، ماست، پنير و ساير لبنيات بخوريد</a:t>
            </a:r>
            <a:r>
              <a:rPr lang="en-US" sz="1900" b="1" dirty="0">
                <a:solidFill>
                  <a:schemeClr val="tx1"/>
                </a:solidFill>
                <a:latin typeface="B Nazanin,Bold"/>
                <a:ea typeface="Times New Roman" panose="02020603050405020304" pitchFamily="18" charset="0"/>
                <a:cs typeface="B Titr" pitchFamily="2" charset="-78"/>
              </a:rPr>
              <a:t>: </a:t>
            </a:r>
          </a:p>
          <a:p>
            <a:pPr marL="342900" lvl="0" indent="-342900" algn="just">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مصرف روزانه لبنيات </a:t>
            </a:r>
            <a:r>
              <a:rPr lang="en-US" sz="3200" dirty="0">
                <a:latin typeface="B Nazanin" panose="00000400000000000000" pitchFamily="2" charset="-78"/>
                <a:ea typeface="Times New Roman" panose="02020603050405020304" pitchFamily="18" charset="0"/>
              </a:rPr>
              <a:t>)</a:t>
            </a:r>
            <a:r>
              <a:rPr lang="ar-SA" sz="3200" dirty="0">
                <a:latin typeface="B Nazanin" panose="00000400000000000000" pitchFamily="2" charset="-78"/>
                <a:ea typeface="Times New Roman" panose="02020603050405020304" pitchFamily="18" charset="0"/>
                <a:cs typeface="B Nazanin" panose="00000400000000000000" pitchFamily="2" charset="-78"/>
              </a:rPr>
              <a:t>شير، ماست، پنير، دوغ و كشک)  برای تامين كلسيم، بهبود رشد كودكان و پيشگيری از پوكي استخوان ضروری است</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از لبنيات</a:t>
            </a:r>
            <a:r>
              <a:rPr lang="en-US" sz="3200" dirty="0">
                <a:latin typeface="B Nazanin" panose="00000400000000000000" pitchFamily="2" charset="-78"/>
                <a:ea typeface="Times New Roman" panose="02020603050405020304" pitchFamily="18" charset="0"/>
              </a:rPr>
              <a:t> )</a:t>
            </a:r>
            <a:r>
              <a:rPr lang="ar-SA" sz="3200" dirty="0">
                <a:latin typeface="B Nazanin" panose="00000400000000000000" pitchFamily="2" charset="-78"/>
                <a:ea typeface="Times New Roman" panose="02020603050405020304" pitchFamily="18" charset="0"/>
                <a:cs typeface="B Nazanin" panose="00000400000000000000" pitchFamily="2" charset="-78"/>
              </a:rPr>
              <a:t>شير، ماست، پنير، دوغ و كشك</a:t>
            </a:r>
            <a:r>
              <a:rPr lang="en-US" sz="3200" dirty="0">
                <a:latin typeface="B Nazanin" panose="00000400000000000000" pitchFamily="2" charset="-78"/>
                <a:ea typeface="Times New Roman" panose="02020603050405020304" pitchFamily="18" charset="0"/>
              </a:rPr>
              <a:t>( </a:t>
            </a:r>
            <a:r>
              <a:rPr lang="ar-SA" sz="3200" dirty="0">
                <a:latin typeface="B Nazanin" panose="00000400000000000000" pitchFamily="2" charset="-78"/>
                <a:ea typeface="Times New Roman" panose="02020603050405020304" pitchFamily="18" charset="0"/>
                <a:cs typeface="B Nazanin" panose="00000400000000000000" pitchFamily="2" charset="-78"/>
              </a:rPr>
              <a:t>پاستوريزه استفاده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شير، ماست و پنير خود را از نوع كم چرب انتخاب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sz="3200" dirty="0">
                <a:latin typeface="B Nazanin" panose="00000400000000000000" pitchFamily="2" charset="-78"/>
                <a:ea typeface="Times New Roman" panose="02020603050405020304" pitchFamily="18" charset="0"/>
                <a:cs typeface="B Nazanin" panose="00000400000000000000" pitchFamily="2" charset="-78"/>
              </a:rPr>
              <a:t>برای پيشگيری از كمبود ويتامين </a:t>
            </a:r>
            <a:r>
              <a:rPr lang="en-US" sz="3200" dirty="0">
                <a:latin typeface="Calibri" panose="020F0502020204030204" pitchFamily="34" charset="0"/>
                <a:ea typeface="Times New Roman" panose="02020603050405020304" pitchFamily="18" charset="0"/>
                <a:cs typeface="B Nazanin" panose="00000400000000000000" pitchFamily="2" charset="-78"/>
              </a:rPr>
              <a:t>D </a:t>
            </a:r>
            <a:r>
              <a:rPr lang="ar-SA" sz="3200" dirty="0">
                <a:latin typeface="B Nazanin" panose="00000400000000000000" pitchFamily="2" charset="-78"/>
                <a:ea typeface="Times New Roman" panose="02020603050405020304" pitchFamily="18" charset="0"/>
                <a:cs typeface="B Nazanin" panose="00000400000000000000" pitchFamily="2" charset="-78"/>
              </a:rPr>
              <a:t>بهتر است از انواع شير و لبنيات غني شده استفاده كنيد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xfrm>
            <a:off x="1263534" y="263236"/>
            <a:ext cx="10058400" cy="1086196"/>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51"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9364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fontScale="92500" lnSpcReduction="20000"/>
          </a:bodyPr>
          <a:lstStyle/>
          <a:p>
            <a:pPr algn="just" rtl="1">
              <a:lnSpc>
                <a:spcPct val="150000"/>
              </a:lnSpc>
            </a:pPr>
            <a:r>
              <a:rPr lang="ar-SA" sz="2200" b="1" dirty="0">
                <a:solidFill>
                  <a:schemeClr val="tx1"/>
                </a:solidFill>
                <a:effectLst/>
                <a:latin typeface="B Nazanin,Bold"/>
                <a:ea typeface="Times New Roman" panose="02020603050405020304" pitchFamily="18" charset="0"/>
                <a:cs typeface="B Titr" pitchFamily="2" charset="-78"/>
              </a:rPr>
              <a:t>6- براي پخت غذا فقط از روغن هاي مايع و به مقدار کم مصرف کنيد. از روغن مخصوص سرخ کردني فقط براي سرخ کردن استفاده کنيد</a:t>
            </a:r>
            <a:r>
              <a:rPr lang="en-US" sz="2200" b="1" dirty="0">
                <a:solidFill>
                  <a:schemeClr val="tx1"/>
                </a:solidFill>
                <a:effectLst/>
                <a:latin typeface="B Nazanin" panose="00000400000000000000" pitchFamily="2" charset="-78"/>
                <a:ea typeface="Times New Roman" panose="02020603050405020304" pitchFamily="18" charset="0"/>
                <a:cs typeface="B Titr" pitchFamily="2" charset="-78"/>
              </a:rPr>
              <a:t>:</a:t>
            </a:r>
            <a:endParaRPr lang="en-US" sz="2200" b="1" dirty="0">
              <a:solidFill>
                <a:schemeClr val="tx1"/>
              </a:solidFill>
              <a:effectLst/>
              <a:latin typeface="Times New Roman" panose="02020603050405020304" pitchFamily="18" charset="0"/>
              <a:ea typeface="Times New Roman" panose="02020603050405020304" pitchFamily="18" charset="0"/>
              <a:cs typeface="B Titr" pitchFamily="2" charset="-78"/>
            </a:endParaRPr>
          </a:p>
          <a:p>
            <a:pPr marL="342900" lvl="0" indent="-342900" algn="just" rtl="1">
              <a:lnSpc>
                <a:spcPct val="200000"/>
              </a:lnSpc>
              <a:buFont typeface="+mj-lt"/>
              <a:buAutoNum type="arabicPeriod"/>
            </a:pPr>
            <a:r>
              <a:rPr lang="ar-SA" sz="2400" b="1" dirty="0">
                <a:effectLst/>
                <a:latin typeface="B Nazanin" panose="00000400000000000000" pitchFamily="2" charset="-78"/>
                <a:ea typeface="Times New Roman" panose="02020603050405020304" pitchFamily="18" charset="0"/>
                <a:cs typeface="B Nazanin" panose="00000400000000000000" pitchFamily="2" charset="-78"/>
              </a:rPr>
              <a:t>اسيد های چرب ترانس موجود در روغن ها و چربي ها باعث افزايش خطر بيماری های قلبي و عروقي و انواع سرطان ها مي شوند</a:t>
            </a:r>
            <a:r>
              <a:rPr lang="en-US" sz="2400" b="1" dirty="0">
                <a:effectLst/>
                <a:latin typeface="B Nazanin" panose="00000400000000000000" pitchFamily="2" charset="-78"/>
                <a:ea typeface="Times New Roman" panose="02020603050405020304" pitchFamily="18" charset="0"/>
              </a:rPr>
              <a:t>.</a:t>
            </a:r>
            <a:endParaRPr lang="en-US" sz="2400"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2400" b="1" dirty="0">
                <a:effectLst/>
                <a:latin typeface="B Nazanin" panose="00000400000000000000" pitchFamily="2" charset="-78"/>
                <a:ea typeface="Times New Roman" panose="02020603050405020304" pitchFamily="18" charset="0"/>
                <a:cs typeface="B Nazanin" panose="00000400000000000000" pitchFamily="2" charset="-78"/>
              </a:rPr>
              <a:t>به جای سرخ كردن غذا از روش های ديگر پخت مثل بخارپز، آب پز، تنوری و كبابي استفاده كنيد</a:t>
            </a:r>
            <a:r>
              <a:rPr lang="en-US" sz="2400" b="1" dirty="0">
                <a:effectLst/>
                <a:latin typeface="B Nazanin" panose="00000400000000000000" pitchFamily="2" charset="-78"/>
                <a:ea typeface="Times New Roman" panose="02020603050405020304" pitchFamily="18" charset="0"/>
              </a:rPr>
              <a:t>.</a:t>
            </a:r>
            <a:endParaRPr lang="en-US" sz="2400"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2400" b="1" dirty="0">
                <a:effectLst/>
                <a:latin typeface="B Nazanin" panose="00000400000000000000" pitchFamily="2" charset="-78"/>
                <a:ea typeface="Times New Roman" panose="02020603050405020304" pitchFamily="18" charset="0"/>
                <a:cs typeface="B Nazanin" panose="00000400000000000000" pitchFamily="2" charset="-78"/>
              </a:rPr>
              <a:t>در صورت تمايل به سرخ كردن، ماده غذايي را با كمي روغن و حرارت كم تفت بدهيد</a:t>
            </a:r>
            <a:r>
              <a:rPr lang="en-US" sz="2400" b="1" dirty="0">
                <a:effectLst/>
                <a:latin typeface="B Nazanin" panose="00000400000000000000" pitchFamily="2" charset="-78"/>
                <a:ea typeface="Times New Roman" panose="02020603050405020304" pitchFamily="18" charset="0"/>
              </a:rPr>
              <a:t>.</a:t>
            </a:r>
            <a:endParaRPr lang="en-US" sz="2400"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2400" b="1" dirty="0">
                <a:effectLst/>
                <a:latin typeface="B Nazanin" panose="00000400000000000000" pitchFamily="2" charset="-78"/>
                <a:ea typeface="Times New Roman" panose="02020603050405020304" pitchFamily="18" charset="0"/>
                <a:cs typeface="B Nazanin" panose="00000400000000000000" pitchFamily="2" charset="-78"/>
              </a:rPr>
              <a:t>روغن های مايع را دور از نور و حرارت نگهداری كنيد</a:t>
            </a:r>
            <a:r>
              <a:rPr lang="en-US" sz="2400" b="1" dirty="0">
                <a:effectLst/>
                <a:latin typeface="B Nazanin" panose="00000400000000000000" pitchFamily="2" charset="-78"/>
                <a:ea typeface="Times New Roman" panose="02020603050405020304" pitchFamily="18" charset="0"/>
              </a:rPr>
              <a:t>.</a:t>
            </a:r>
            <a:endParaRPr lang="en-US" sz="2400" b="1" dirty="0">
              <a:effectLst/>
              <a:latin typeface="Times New Roman" panose="02020603050405020304" pitchFamily="18" charset="0"/>
              <a:ea typeface="Times New Roman" panose="02020603050405020304" pitchFamily="18" charset="0"/>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0629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781" y="1845734"/>
            <a:ext cx="11360727" cy="4023360"/>
          </a:xfrm>
        </p:spPr>
        <p:txBody>
          <a:bodyPr>
            <a:normAutofit lnSpcReduction="10000"/>
          </a:bodyPr>
          <a:lstStyle/>
          <a:p>
            <a:pPr algn="just">
              <a:lnSpc>
                <a:spcPct val="200000"/>
              </a:lnSpc>
            </a:pPr>
            <a:r>
              <a:rPr lang="ar-SA" sz="2400" b="1" dirty="0">
                <a:solidFill>
                  <a:schemeClr val="tx1"/>
                </a:solidFill>
                <a:latin typeface="B Nazanin,Bold"/>
                <a:ea typeface="Times New Roman" panose="02020603050405020304" pitchFamily="18" charset="0"/>
                <a:cs typeface="B Nazanin" panose="00000400000000000000" pitchFamily="2" charset="-78"/>
              </a:rPr>
              <a:t>7- در</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برنامه</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غذايي</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خود</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از</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انواع</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گوشت،</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ترجيحاً</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ماهي</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و</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مرغ (بدون</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پوست)و</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نيز</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تخم</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مرغ</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مصرف</a:t>
            </a:r>
            <a:r>
              <a:rPr lang="ar-SA" sz="2400" b="1" dirty="0">
                <a:solidFill>
                  <a:schemeClr val="tx1"/>
                </a:solidFill>
                <a:latin typeface="B Nazanin,Bold"/>
                <a:ea typeface="Times New Roman" panose="02020603050405020304" pitchFamily="18" charset="0"/>
                <a:cs typeface="B Nazanin,Bold"/>
              </a:rPr>
              <a:t> </a:t>
            </a:r>
            <a:r>
              <a:rPr lang="ar-SA" sz="2400" b="1" dirty="0">
                <a:solidFill>
                  <a:schemeClr val="tx1"/>
                </a:solidFill>
                <a:latin typeface="B Nazanin,Bold"/>
                <a:ea typeface="Times New Roman" panose="02020603050405020304" pitchFamily="18" charset="0"/>
                <a:cs typeface="B Nazanin" panose="00000400000000000000" pitchFamily="2" charset="-78"/>
              </a:rPr>
              <a:t>کنيد</a:t>
            </a:r>
            <a:r>
              <a:rPr lang="en-US" sz="2400" b="1" dirty="0">
                <a:solidFill>
                  <a:schemeClr val="tx1"/>
                </a:solidFill>
                <a:latin typeface="B Nazanin,Bold"/>
                <a:ea typeface="Times New Roman" panose="02020603050405020304" pitchFamily="18" charset="0"/>
                <a:cs typeface="B Nazanin" panose="00000400000000000000" pitchFamily="2" charset="-78"/>
              </a:rPr>
              <a:t>:</a:t>
            </a:r>
            <a:endParaRPr lang="en-US" sz="2400" b="1" dirty="0">
              <a:solidFill>
                <a:schemeClr val="tx1"/>
              </a:solidFill>
              <a:latin typeface="Times New Roman" panose="02020603050405020304" pitchFamily="18" charset="0"/>
              <a:ea typeface="Times New Roman" panose="02020603050405020304" pitchFamily="18" charset="0"/>
            </a:endParaRPr>
          </a:p>
          <a:p>
            <a:pPr marL="342900" lvl="0" indent="-342900" algn="just">
              <a:lnSpc>
                <a:spcPct val="200000"/>
              </a:lnSpc>
              <a:buFont typeface="+mj-lt"/>
              <a:buAutoNum type="arabicPeriod"/>
            </a:pPr>
            <a:r>
              <a:rPr lang="ar-SA" sz="2400" dirty="0">
                <a:latin typeface="B Nazanin" panose="00000400000000000000" pitchFamily="2" charset="-78"/>
                <a:ea typeface="Times New Roman" panose="02020603050405020304" pitchFamily="18" charset="0"/>
                <a:cs typeface="B Nazanin" panose="00000400000000000000" pitchFamily="2" charset="-78"/>
              </a:rPr>
              <a:t>انواع گوشت و تخم مرغ بهترين منابع پروتئين، آهن و روی قابل جذب هستند كه برای افزايش سطح ايمني و رشد و نمو مورد نياز هستند</a:t>
            </a:r>
            <a:r>
              <a:rPr lang="en-US" sz="2400" dirty="0">
                <a:latin typeface="B Nazanin" panose="00000400000000000000" pitchFamily="2" charset="-78"/>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marL="342900" lvl="0" indent="-342900" algn="just">
              <a:lnSpc>
                <a:spcPct val="200000"/>
              </a:lnSpc>
              <a:buFont typeface="+mj-lt"/>
              <a:buAutoNum type="arabicPeriod"/>
            </a:pPr>
            <a:r>
              <a:rPr lang="ar-SA" sz="2400" dirty="0">
                <a:latin typeface="B Nazanin" panose="00000400000000000000" pitchFamily="2" charset="-78"/>
                <a:ea typeface="Times New Roman" panose="02020603050405020304" pitchFamily="18" charset="0"/>
                <a:cs typeface="B Nazanin" panose="00000400000000000000" pitchFamily="2" charset="-78"/>
              </a:rPr>
              <a:t>به فرآورده های گوشتي مثل سوسيس و كالباس مقادير زيادی نمك و مواد نگهدارنده افزوده مي شود كه برای سلامتي زيان آورند. مصرف اين غذاها را كاهش دهيد</a:t>
            </a:r>
            <a:r>
              <a:rPr lang="en-US" sz="2400" dirty="0">
                <a:latin typeface="B Nazanin" panose="00000400000000000000" pitchFamily="2" charset="-78"/>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endParaRPr lang="en-US" dirty="0"/>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xfrm>
            <a:off x="1180407" y="387927"/>
            <a:ext cx="10058400" cy="919942"/>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945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r>
              <a:rPr lang="ar-SA" sz="1800" b="1" dirty="0">
                <a:effectLst/>
                <a:latin typeface="B Nazanin,Bold"/>
                <a:ea typeface="Times New Roman" panose="02020603050405020304" pitchFamily="18" charset="0"/>
                <a:cs typeface="B Nazanin" panose="00000400000000000000" pitchFamily="2" charset="-78"/>
              </a:rPr>
              <a:t>8</a:t>
            </a:r>
            <a:r>
              <a:rPr lang="ar-SA" b="1" dirty="0">
                <a:effectLst/>
                <a:latin typeface="B Nazanin,Bold"/>
                <a:ea typeface="Times New Roman" panose="02020603050405020304" pitchFamily="18" charset="0"/>
                <a:cs typeface="B Nazanin" panose="00000400000000000000" pitchFamily="2" charset="-78"/>
              </a:rPr>
              <a:t>- مصرف</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قند،</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شكر،</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نوشابه</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ها</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وانواع</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مواد</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غذايي</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و</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نوشيدني</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هاي</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شيرين</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را</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کم</a:t>
            </a:r>
            <a:r>
              <a:rPr lang="ar-SA" b="1" dirty="0">
                <a:effectLst/>
                <a:latin typeface="B Nazanin,Bold"/>
                <a:ea typeface="Times New Roman" panose="02020603050405020304" pitchFamily="18" charset="0"/>
                <a:cs typeface="B Nazanin,Bold"/>
              </a:rPr>
              <a:t> </a:t>
            </a:r>
            <a:r>
              <a:rPr lang="ar-SA" b="1" dirty="0">
                <a:effectLst/>
                <a:latin typeface="B Nazanin,Bold"/>
                <a:ea typeface="Times New Roman" panose="02020603050405020304" pitchFamily="18" charset="0"/>
                <a:cs typeface="B Nazanin" panose="00000400000000000000" pitchFamily="2" charset="-78"/>
              </a:rPr>
              <a:t>کنيد</a:t>
            </a:r>
            <a:r>
              <a:rPr lang="en-US" b="1" dirty="0">
                <a:effectLst/>
                <a:latin typeface="B Nazanin,Bold"/>
                <a:ea typeface="Times New Roman" panose="02020603050405020304" pitchFamily="18" charset="0"/>
                <a:cs typeface="B Nazanin" panose="00000400000000000000" pitchFamily="2" charset="-78"/>
              </a:rPr>
              <a:t>:</a:t>
            </a:r>
            <a:endParaRPr lang="en-US"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400" dirty="0">
                <a:solidFill>
                  <a:schemeClr val="tx1"/>
                </a:solidFill>
                <a:cs typeface="B Nazanin" panose="00000400000000000000" pitchFamily="2" charset="-78"/>
              </a:rPr>
              <a:t>مصرف مواد غذايي دارای قندهای ساده (شيريني، شكلات، آب نبات، مربا، انواع شربت ها ، نوشابه ها و آب ميوه های صنعتي</a:t>
            </a:r>
            <a:r>
              <a:rPr lang="fa-IR" sz="2400" dirty="0">
                <a:solidFill>
                  <a:schemeClr val="tx1"/>
                </a:solidFill>
                <a:cs typeface="B Nazanin" panose="00000400000000000000" pitchFamily="2" charset="-78"/>
              </a:rPr>
              <a:t>)</a:t>
            </a:r>
            <a:r>
              <a:rPr lang="en-US" sz="2400" dirty="0">
                <a:solidFill>
                  <a:schemeClr val="tx1"/>
                </a:solidFill>
                <a:cs typeface="B Nazanin" panose="00000400000000000000" pitchFamily="2" charset="-78"/>
              </a:rPr>
              <a:t> </a:t>
            </a:r>
            <a:r>
              <a:rPr lang="ar-SA" sz="2400" dirty="0">
                <a:solidFill>
                  <a:schemeClr val="tx1"/>
                </a:solidFill>
                <a:cs typeface="B Nazanin" panose="00000400000000000000" pitchFamily="2" charset="-78"/>
              </a:rPr>
              <a:t>را كاهش دهيد</a:t>
            </a:r>
            <a:r>
              <a:rPr lang="en-US" sz="2400" dirty="0">
                <a:solidFill>
                  <a:schemeClr val="tx1"/>
                </a:solidFill>
                <a:cs typeface="B Nazanin" panose="00000400000000000000" pitchFamily="2" charset="-78"/>
              </a:rPr>
              <a:t>.</a:t>
            </a:r>
          </a:p>
          <a:p>
            <a:pPr marL="342900" lvl="0" indent="-342900" algn="just" rtl="1">
              <a:buFont typeface="+mj-lt"/>
              <a:buAutoNum type="arabicPeriod"/>
            </a:pPr>
            <a:r>
              <a:rPr lang="ar-SA" sz="2400" dirty="0">
                <a:solidFill>
                  <a:schemeClr val="tx1"/>
                </a:solidFill>
                <a:cs typeface="B Nazanin" panose="00000400000000000000" pitchFamily="2" charset="-78"/>
              </a:rPr>
              <a:t>بهتر است به جای انواع شيريني از ميوه های با طعم شيرين</a:t>
            </a:r>
            <a:r>
              <a:rPr lang="fa-IR" sz="2400" dirty="0">
                <a:solidFill>
                  <a:schemeClr val="tx1"/>
                </a:solidFill>
                <a:cs typeface="B Nazanin" panose="00000400000000000000" pitchFamily="2" charset="-78"/>
              </a:rPr>
              <a:t> (</a:t>
            </a:r>
            <a:r>
              <a:rPr lang="ar-SA" sz="2400" dirty="0">
                <a:solidFill>
                  <a:schemeClr val="tx1"/>
                </a:solidFill>
                <a:cs typeface="B Nazanin" panose="00000400000000000000" pitchFamily="2" charset="-78"/>
              </a:rPr>
              <a:t>مثل خرما و انواع ميوه های خشك</a:t>
            </a:r>
            <a:r>
              <a:rPr lang="fa-IR" sz="2400" dirty="0">
                <a:solidFill>
                  <a:schemeClr val="tx1"/>
                </a:solidFill>
                <a:cs typeface="B Nazanin" panose="00000400000000000000" pitchFamily="2" charset="-78"/>
              </a:rPr>
              <a:t>)</a:t>
            </a:r>
            <a:r>
              <a:rPr lang="en-US" sz="2400" dirty="0">
                <a:solidFill>
                  <a:schemeClr val="tx1"/>
                </a:solidFill>
                <a:cs typeface="B Nazanin" panose="00000400000000000000" pitchFamily="2" charset="-78"/>
              </a:rPr>
              <a:t> </a:t>
            </a:r>
            <a:r>
              <a:rPr lang="ar-SA" sz="2400" dirty="0">
                <a:solidFill>
                  <a:schemeClr val="tx1"/>
                </a:solidFill>
                <a:cs typeface="B Nazanin" panose="00000400000000000000" pitchFamily="2" charset="-78"/>
              </a:rPr>
              <a:t>استفاده كنيد</a:t>
            </a:r>
            <a:r>
              <a:rPr lang="en-US" sz="2400" dirty="0">
                <a:solidFill>
                  <a:schemeClr val="tx1"/>
                </a:solidFill>
                <a:cs typeface="B Nazanin" panose="00000400000000000000" pitchFamily="2" charset="-78"/>
              </a:rPr>
              <a:t>.</a:t>
            </a:r>
          </a:p>
          <a:p>
            <a:pPr marL="342900" lvl="0" indent="-342900" algn="just" rtl="1">
              <a:buFont typeface="+mj-lt"/>
              <a:buAutoNum type="arabicPeriod"/>
            </a:pPr>
            <a:r>
              <a:rPr lang="ar-SA" sz="2400" dirty="0">
                <a:solidFill>
                  <a:schemeClr val="tx1"/>
                </a:solidFill>
                <a:cs typeface="B Nazanin" panose="00000400000000000000" pitchFamily="2" charset="-78"/>
              </a:rPr>
              <a:t>به جای مصرف نوشابه های شيرين ، آب ميوه های صنعتي و نوشابه های گازدار از آب، دوغ، كفير، آب ميوه طبيعي و</a:t>
            </a:r>
            <a:r>
              <a:rPr lang="en-US" sz="2400" dirty="0">
                <a:solidFill>
                  <a:schemeClr val="tx1"/>
                </a:solidFill>
                <a:cs typeface="B Nazanin" panose="00000400000000000000" pitchFamily="2" charset="-78"/>
              </a:rPr>
              <a:t> ...</a:t>
            </a:r>
            <a:r>
              <a:rPr lang="ar-SA" sz="2400" dirty="0">
                <a:solidFill>
                  <a:schemeClr val="tx1"/>
                </a:solidFill>
                <a:cs typeface="B Nazanin" panose="00000400000000000000" pitchFamily="2" charset="-78"/>
              </a:rPr>
              <a:t>استفاده كنيد</a:t>
            </a:r>
            <a:r>
              <a:rPr lang="en-US" sz="2400" dirty="0">
                <a:solidFill>
                  <a:schemeClr val="tx1"/>
                </a:solidFill>
                <a:cs typeface="B Nazanin" panose="00000400000000000000" pitchFamily="2" charset="-78"/>
              </a:rPr>
              <a:t>.</a:t>
            </a: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089" y="5714784"/>
            <a:ext cx="1537015" cy="22864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3573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ar-SA" sz="3200" b="1" dirty="0">
                <a:latin typeface="B Nazanin,Bold"/>
                <a:ea typeface="Times New Roman" panose="02020603050405020304" pitchFamily="18" charset="0"/>
                <a:cs typeface="B Nazanin" panose="00000400000000000000" pitchFamily="2" charset="-78"/>
              </a:rPr>
              <a:t>9- مصرف</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نمک</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و</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مواد</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غذايي</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پرنمک</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را</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کاهش</a:t>
            </a:r>
            <a:r>
              <a:rPr lang="ar-SA" sz="3200" b="1" dirty="0">
                <a:latin typeface="B Nazanin,Bold"/>
                <a:ea typeface="Times New Roman" panose="02020603050405020304" pitchFamily="18" charset="0"/>
                <a:cs typeface="B Nazanin,Bold"/>
              </a:rPr>
              <a:t> </a:t>
            </a:r>
            <a:r>
              <a:rPr lang="ar-SA" sz="3200" b="1" dirty="0">
                <a:latin typeface="B Nazanin,Bold"/>
                <a:ea typeface="Times New Roman" panose="02020603050405020304" pitchFamily="18" charset="0"/>
                <a:cs typeface="B Nazanin" panose="00000400000000000000" pitchFamily="2" charset="-78"/>
              </a:rPr>
              <a:t>دهيد</a:t>
            </a:r>
            <a:r>
              <a:rPr lang="en-US" sz="3200" b="1" dirty="0">
                <a:latin typeface="B Nazanin,Bold"/>
                <a:ea typeface="Times New Roman" panose="02020603050405020304" pitchFamily="18" charset="0"/>
                <a:cs typeface="B Nazanin" panose="00000400000000000000" pitchFamily="2" charset="-78"/>
              </a:rPr>
              <a:t>:</a:t>
            </a:r>
            <a:endParaRPr lang="en-US" sz="3200"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sz="3200" dirty="0">
                <a:cs typeface="B Nazanin" panose="00000400000000000000" pitchFamily="2" charset="-78"/>
              </a:rPr>
              <a:t>برای پخت غذا از نمك كمتری استفاده كنيد و سر سفره برروی غذا نمك نپاشيد</a:t>
            </a:r>
            <a:r>
              <a:rPr lang="en-US" sz="3200" dirty="0">
                <a:cs typeface="B Nazanin" panose="00000400000000000000" pitchFamily="2" charset="-78"/>
              </a:rPr>
              <a:t>.</a:t>
            </a:r>
          </a:p>
          <a:p>
            <a:pPr marL="342900" lvl="0" indent="-342900" algn="just">
              <a:buFont typeface="+mj-lt"/>
              <a:buAutoNum type="arabicPeriod"/>
            </a:pPr>
            <a:r>
              <a:rPr lang="ar-SA" sz="3200" dirty="0">
                <a:cs typeface="B Nazanin" panose="00000400000000000000" pitchFamily="2" charset="-78"/>
              </a:rPr>
              <a:t>مصرف تنقلات شور مانند انواع پفك، چيپس، چوب شور را كاهش دهيد</a:t>
            </a:r>
            <a:r>
              <a:rPr lang="en-US" sz="3200" dirty="0">
                <a:cs typeface="B Nazanin" panose="00000400000000000000" pitchFamily="2" charset="-78"/>
              </a:rPr>
              <a:t>.</a:t>
            </a:r>
          </a:p>
          <a:p>
            <a:pPr marL="342900" lvl="0" indent="-342900" algn="just">
              <a:buFont typeface="+mj-lt"/>
              <a:buAutoNum type="arabicPeriod"/>
            </a:pPr>
            <a:r>
              <a:rPr lang="ar-SA" sz="3200" dirty="0">
                <a:cs typeface="B Nazanin" panose="00000400000000000000" pitchFamily="2" charset="-78"/>
              </a:rPr>
              <a:t>فقط از نمك يددار تصفيه شده و آن هم به مقدار كم استفاده كنيد</a:t>
            </a:r>
            <a:r>
              <a:rPr lang="en-US" sz="3200" dirty="0">
                <a:cs typeface="B Nazanin" panose="00000400000000000000" pitchFamily="2" charset="-78"/>
              </a:rPr>
              <a:t>.</a:t>
            </a:r>
          </a:p>
          <a:p>
            <a:pPr marL="342900" lvl="0" indent="-342900" algn="just">
              <a:buFont typeface="+mj-lt"/>
              <a:buAutoNum type="arabicPeriod"/>
            </a:pPr>
            <a:r>
              <a:rPr lang="ar-SA" sz="3200" dirty="0">
                <a:cs typeface="B Nazanin" panose="00000400000000000000" pitchFamily="2" charset="-78"/>
              </a:rPr>
              <a:t>از مصرف نمك های غير استاندارد مثل نمك دريا، سنگ نمك و</a:t>
            </a:r>
            <a:r>
              <a:rPr lang="en-US" sz="3200" dirty="0">
                <a:cs typeface="B Nazanin" panose="00000400000000000000" pitchFamily="2" charset="-78"/>
              </a:rPr>
              <a:t> ..... </a:t>
            </a:r>
            <a:r>
              <a:rPr lang="ar-SA" sz="3200" dirty="0">
                <a:cs typeface="B Nazanin" panose="00000400000000000000" pitchFamily="2" charset="-78"/>
              </a:rPr>
              <a:t>جدا خودداری نماييد</a:t>
            </a:r>
            <a:r>
              <a:rPr lang="en-US" sz="3200" dirty="0">
                <a:latin typeface="B Nazanin" panose="00000400000000000000" pitchFamily="2" charset="-78"/>
                <a:ea typeface="Times New Roman" panose="02020603050405020304" pitchFamily="18" charset="0"/>
              </a:rPr>
              <a:t>.</a:t>
            </a:r>
            <a:endParaRPr lang="en-US" sz="3200" dirty="0">
              <a:latin typeface="Times New Roman" panose="02020603050405020304" pitchFamily="18" charset="0"/>
              <a:ea typeface="Times New Roman" panose="02020603050405020304" pitchFamily="18" charset="0"/>
            </a:endParaRPr>
          </a:p>
          <a:p>
            <a:endParaRPr lang="en-US" dirty="0"/>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10840"/>
            <a:ext cx="1269877" cy="189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1233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r>
              <a:rPr lang="ar-SA" sz="1800" b="1" dirty="0">
                <a:effectLst/>
                <a:latin typeface="B Nazanin,Bold"/>
                <a:ea typeface="Times New Roman" panose="02020603050405020304" pitchFamily="18" charset="0"/>
                <a:cs typeface="B Titr" pitchFamily="2" charset="-78"/>
              </a:rPr>
              <a:t>10- در طول روز به دفعات آب و نوشيدني هاي بدون قند بنوشيد</a:t>
            </a:r>
            <a:r>
              <a:rPr lang="en-US" sz="1800" dirty="0">
                <a:effectLst/>
                <a:latin typeface="B Nazanin" panose="00000400000000000000" pitchFamily="2" charset="-78"/>
                <a:ea typeface="Times New Roman" panose="02020603050405020304" pitchFamily="18" charset="0"/>
                <a:cs typeface="B Titr" pitchFamily="2" charset="-78"/>
              </a:rPr>
              <a:t>:</a:t>
            </a:r>
            <a:endParaRPr lang="en-US" sz="1800" dirty="0">
              <a:effectLst/>
              <a:latin typeface="Times New Roman" panose="02020603050405020304" pitchFamily="18" charset="0"/>
              <a:ea typeface="Times New Roman" panose="02020603050405020304" pitchFamily="18" charset="0"/>
              <a:cs typeface="B Titr" pitchFamily="2" charset="-78"/>
            </a:endParaRPr>
          </a:p>
          <a:p>
            <a:pPr marL="342900" lvl="0" indent="-342900" algn="just" rtl="1">
              <a:lnSpc>
                <a:spcPct val="200000"/>
              </a:lnSpc>
              <a:buFont typeface="+mj-lt"/>
              <a:buAutoNum type="arabicPeriod"/>
            </a:pPr>
            <a:r>
              <a:rPr lang="ar-SA" sz="3200" dirty="0">
                <a:effectLst/>
                <a:latin typeface="B Nazanin" panose="00000400000000000000" pitchFamily="2" charset="-78"/>
                <a:ea typeface="Times New Roman" panose="02020603050405020304" pitchFamily="18" charset="0"/>
                <a:cs typeface="B Nazanin" panose="00000400000000000000" pitchFamily="2" charset="-78"/>
              </a:rPr>
              <a:t>آب بهترين نوشيدني برای تامين مايعات مورد نياز بدن است</a:t>
            </a:r>
            <a:r>
              <a:rPr lang="en-US" sz="3200" dirty="0">
                <a:effectLst/>
                <a:latin typeface="B Nazanin" panose="00000400000000000000" pitchFamily="2" charset="-78"/>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3200" dirty="0">
                <a:effectLst/>
                <a:latin typeface="B Nazanin" panose="00000400000000000000" pitchFamily="2" charset="-78"/>
                <a:ea typeface="Times New Roman" panose="02020603050405020304" pitchFamily="18" charset="0"/>
                <a:cs typeface="B Nazanin" panose="00000400000000000000" pitchFamily="2" charset="-78"/>
              </a:rPr>
              <a:t>چای و قهوه را بدون اضافه كردن قند و شكر مصرف كنيد</a:t>
            </a:r>
            <a:r>
              <a:rPr lang="en-US" sz="3200" dirty="0">
                <a:effectLst/>
                <a:latin typeface="B Nazanin" panose="00000400000000000000" pitchFamily="2" charset="-78"/>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3200" dirty="0">
                <a:effectLst/>
                <a:latin typeface="B Nazanin" panose="00000400000000000000" pitchFamily="2" charset="-78"/>
                <a:ea typeface="Times New Roman" panose="02020603050405020304" pitchFamily="18" charset="0"/>
                <a:cs typeface="B Nazanin" panose="00000400000000000000" pitchFamily="2" charset="-78"/>
              </a:rPr>
              <a:t>مصرف نوشابه ها و نوشيدني های شيرين را بشدت كم كنيد</a:t>
            </a:r>
            <a:r>
              <a:rPr lang="en-US" sz="3200" dirty="0">
                <a:effectLst/>
                <a:latin typeface="B Nazanin" panose="00000400000000000000" pitchFamily="2" charset="-78"/>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70" y="5732895"/>
            <a:ext cx="126841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7547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ar-SA" b="1" dirty="0">
                <a:latin typeface="B Nazanin,Bold"/>
                <a:ea typeface="Times New Roman" panose="02020603050405020304" pitchFamily="18" charset="0"/>
                <a:cs typeface="B Titr" pitchFamily="2" charset="-78"/>
              </a:rPr>
              <a:t>11- بهتر است بخشي از نان و غلات مصرفي روزانه از انواع سبوس دار و کامل باشد</a:t>
            </a:r>
            <a:r>
              <a:rPr lang="ar-SA" b="1" dirty="0">
                <a:latin typeface="B Nazanin,Bold"/>
                <a:ea typeface="Times New Roman" panose="02020603050405020304" pitchFamily="18" charset="0"/>
                <a:cs typeface="B Nazanin" panose="00000400000000000000" pitchFamily="2" charset="-78"/>
              </a:rPr>
              <a:t>:</a:t>
            </a:r>
            <a:endParaRPr lang="en-US"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dirty="0">
                <a:latin typeface="B Nazanin" panose="00000400000000000000" pitchFamily="2" charset="-78"/>
                <a:ea typeface="Times New Roman" panose="02020603050405020304" pitchFamily="18" charset="0"/>
                <a:cs typeface="B Nazanin" panose="00000400000000000000" pitchFamily="2" charset="-78"/>
              </a:rPr>
              <a:t>بهتر است از نان های تهيه شده با آرد سبوس دار، برنج قهوه ای، ماكاروني سبوس دار ، جو و گندم كامل</a:t>
            </a:r>
            <a:r>
              <a:rPr lang="en-US" dirty="0">
                <a:latin typeface="B Nazanin" panose="00000400000000000000" pitchFamily="2" charset="-78"/>
                <a:ea typeface="Times New Roman" panose="02020603050405020304" pitchFamily="18" charset="0"/>
              </a:rPr>
              <a:t>) </a:t>
            </a:r>
            <a:r>
              <a:rPr lang="ar-SA" dirty="0">
                <a:latin typeface="B Nazanin" panose="00000400000000000000" pitchFamily="2" charset="-78"/>
                <a:ea typeface="Times New Roman" panose="02020603050405020304" pitchFamily="18" charset="0"/>
                <a:cs typeface="B Nazanin" panose="00000400000000000000" pitchFamily="2" charset="-78"/>
              </a:rPr>
              <a:t>پوست نگرفته</a:t>
            </a:r>
            <a:r>
              <a:rPr lang="en-US" dirty="0">
                <a:latin typeface="B Nazanin" panose="00000400000000000000" pitchFamily="2" charset="-78"/>
                <a:ea typeface="Times New Roman" panose="02020603050405020304" pitchFamily="18" charset="0"/>
              </a:rPr>
              <a:t> (</a:t>
            </a:r>
            <a:r>
              <a:rPr lang="ar-SA" dirty="0">
                <a:latin typeface="B Nazanin" panose="00000400000000000000" pitchFamily="2" charset="-78"/>
                <a:ea typeface="Times New Roman" panose="02020603050405020304" pitchFamily="18" charset="0"/>
                <a:cs typeface="B Nazanin" panose="00000400000000000000" pitchFamily="2" charset="-78"/>
              </a:rPr>
              <a:t>و بيشتر استفاده كنيد</a:t>
            </a:r>
            <a:r>
              <a:rPr lang="en-US" dirty="0">
                <a:latin typeface="B Nazanin" panose="00000400000000000000" pitchFamily="2" charset="-78"/>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dirty="0">
                <a:latin typeface="B Nazanin" panose="00000400000000000000" pitchFamily="2" charset="-78"/>
                <a:ea typeface="Times New Roman" panose="02020603050405020304" pitchFamily="18" charset="0"/>
                <a:cs typeface="B Nazanin" panose="00000400000000000000" pitchFamily="2" charset="-78"/>
              </a:rPr>
              <a:t>نان های تهيه شده از آرد سبوس دار و انواع غلات پوست نگرفته دارای مقدار بيشتری فيبر، انواع ويتامين و مواد معدني هستند</a:t>
            </a:r>
            <a:r>
              <a:rPr lang="en-US" dirty="0">
                <a:latin typeface="B Nazanin" panose="00000400000000000000" pitchFamily="2" charset="-78"/>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dirty="0">
                <a:latin typeface="B Nazanin" panose="00000400000000000000" pitchFamily="2" charset="-78"/>
                <a:ea typeface="Times New Roman" panose="02020603050405020304" pitchFamily="18" charset="0"/>
                <a:cs typeface="B Nazanin" panose="00000400000000000000" pitchFamily="2" charset="-78"/>
              </a:rPr>
              <a:t>برای افزايش ارزش غذايي برنج بهتر است آن را به صورت مخلوط با سبزی ها و حبوبات استفاده كنيد</a:t>
            </a:r>
            <a:r>
              <a:rPr lang="en-US" dirty="0">
                <a:latin typeface="B Nazanin" panose="00000400000000000000" pitchFamily="2" charset="-78"/>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a:p>
            <a:pPr marL="342900" lvl="0" indent="-342900" algn="just">
              <a:buFont typeface="+mj-lt"/>
              <a:buAutoNum type="arabicPeriod"/>
            </a:pPr>
            <a:r>
              <a:rPr lang="ar-SA" dirty="0">
                <a:latin typeface="B Nazanin" panose="00000400000000000000" pitchFamily="2" charset="-78"/>
                <a:ea typeface="Times New Roman" panose="02020603050405020304" pitchFamily="18" charset="0"/>
                <a:cs typeface="B Nazanin" panose="00000400000000000000" pitchFamily="2" charset="-78"/>
              </a:rPr>
              <a:t>برای خيساندن برنج از مقدار خيلي كم نمك استفاده كنيد</a:t>
            </a:r>
            <a:r>
              <a:rPr lang="en-US" dirty="0">
                <a:latin typeface="B Nazanin" panose="00000400000000000000" pitchFamily="2" charset="-78"/>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a:p>
            <a:endParaRPr lang="en-US" dirty="0"/>
          </a:p>
        </p:txBody>
      </p:sp>
      <p:sp>
        <p:nvSpPr>
          <p:cNvPr id="4" name="Title 1">
            <a:extLst>
              <a:ext uri="{FF2B5EF4-FFF2-40B4-BE49-F238E27FC236}">
                <a16:creationId xmlns:a16="http://schemas.microsoft.com/office/drawing/2014/main" id="{7D7A9333-A680-690F-7869-6FFA599DC0B7}"/>
              </a:ext>
            </a:extLst>
          </p:cNvPr>
          <p:cNvSpPr>
            <a:spLocks noGrp="1"/>
          </p:cNvSpPr>
          <p:nvPr>
            <p:ph type="title"/>
          </p:nvPr>
        </p:nvSpPr>
        <p:spPr>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63622"/>
            <a:ext cx="126841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25492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رهنمودهای غذایی ایران</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r>
              <a:rPr lang="ar-SA" b="1" dirty="0">
                <a:effectLst/>
                <a:latin typeface="B Nazanin,Bold"/>
                <a:ea typeface="Times New Roman" panose="02020603050405020304" pitchFamily="18" charset="0"/>
                <a:cs typeface="B Titr" pitchFamily="2" charset="-78"/>
              </a:rPr>
              <a:t>12- رعايت اصول بهداشتي در آماده سازي ، تهيه غذا و پخت صحيح آن ضروري است</a:t>
            </a:r>
            <a:r>
              <a:rPr lang="en-US" b="1" dirty="0">
                <a:effectLst/>
                <a:latin typeface="B Nazanin,Bold"/>
                <a:ea typeface="Times New Roman" panose="02020603050405020304" pitchFamily="18" charset="0"/>
                <a:cs typeface="B Titr" pitchFamily="2" charset="-78"/>
              </a:rPr>
              <a:t> .</a:t>
            </a:r>
            <a:endParaRPr lang="en-US" dirty="0">
              <a:effectLst/>
              <a:latin typeface="Times New Roman" panose="02020603050405020304" pitchFamily="18" charset="0"/>
              <a:ea typeface="Times New Roman" panose="02020603050405020304" pitchFamily="18" charset="0"/>
              <a:cs typeface="B Titr" pitchFamily="2" charset="-78"/>
            </a:endParaRPr>
          </a:p>
          <a:p>
            <a:pPr marL="342900" lvl="0" indent="-342900" algn="just" rtl="1">
              <a:buFont typeface="+mj-lt"/>
              <a:buAutoNum type="arabicPeriod"/>
            </a:pPr>
            <a:r>
              <a:rPr lang="ar-SA" sz="2400" dirty="0">
                <a:effectLst/>
                <a:latin typeface="B Nazanin" panose="00000400000000000000" pitchFamily="2" charset="-78"/>
                <a:ea typeface="Times New Roman" panose="02020603050405020304" pitchFamily="18" charset="0"/>
                <a:cs typeface="B Nazanin" panose="00000400000000000000" pitchFamily="2" charset="-78"/>
              </a:rPr>
              <a:t>به هنگام آماده سازی و طبخ غذا رعايت نظافت فردی</a:t>
            </a:r>
            <a:r>
              <a:rPr lang="en-US" sz="2400" dirty="0">
                <a:effectLst/>
                <a:latin typeface="B Nazanin" panose="00000400000000000000" pitchFamily="2" charset="-78"/>
                <a:ea typeface="Times New Roman" panose="02020603050405020304" pitchFamily="18" charset="0"/>
              </a:rPr>
              <a:t> )</a:t>
            </a:r>
            <a:r>
              <a:rPr lang="ar-SA" sz="2400" dirty="0">
                <a:effectLst/>
                <a:latin typeface="B Nazanin" panose="00000400000000000000" pitchFamily="2" charset="-78"/>
                <a:ea typeface="Times New Roman" panose="02020603050405020304" pitchFamily="18" charset="0"/>
                <a:cs typeface="B Nazanin" panose="00000400000000000000" pitchFamily="2" charset="-78"/>
              </a:rPr>
              <a:t>شستن دست هاو</a:t>
            </a:r>
            <a:r>
              <a:rPr lang="en-US" sz="2400" dirty="0">
                <a:effectLst/>
                <a:latin typeface="B Nazanin" panose="00000400000000000000" pitchFamily="2" charset="-78"/>
                <a:ea typeface="Times New Roman" panose="02020603050405020304" pitchFamily="18" charset="0"/>
              </a:rPr>
              <a:t> ...( </a:t>
            </a:r>
            <a:r>
              <a:rPr lang="ar-SA" sz="2400" dirty="0">
                <a:effectLst/>
                <a:latin typeface="B Nazanin" panose="00000400000000000000" pitchFamily="2" charset="-78"/>
                <a:ea typeface="Times New Roman" panose="02020603050405020304" pitchFamily="18" charset="0"/>
                <a:cs typeface="B Nazanin" panose="00000400000000000000" pitchFamily="2" charset="-78"/>
              </a:rPr>
              <a:t>وتميز نگاهداشتن ظروف، چاقو، تخته های خردكن و</a:t>
            </a:r>
            <a:r>
              <a:rPr lang="en-US" sz="2400" dirty="0">
                <a:effectLst/>
                <a:latin typeface="B Nazanin" panose="00000400000000000000" pitchFamily="2" charset="-78"/>
                <a:ea typeface="Times New Roman" panose="02020603050405020304" pitchFamily="18" charset="0"/>
              </a:rPr>
              <a:t> ... </a:t>
            </a:r>
            <a:r>
              <a:rPr lang="ar-SA" sz="2400" dirty="0">
                <a:effectLst/>
                <a:latin typeface="B Nazanin" panose="00000400000000000000" pitchFamily="2" charset="-78"/>
                <a:ea typeface="Times New Roman" panose="02020603050405020304" pitchFamily="18" charset="0"/>
                <a:cs typeface="B Nazanin" panose="00000400000000000000" pitchFamily="2" charset="-78"/>
              </a:rPr>
              <a:t>ضروری است</a:t>
            </a:r>
            <a:r>
              <a:rPr lang="en-US" sz="2400" dirty="0">
                <a:effectLst/>
                <a:latin typeface="B Nazanin" panose="00000400000000000000" pitchFamily="2" charset="-78"/>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400" dirty="0">
                <a:effectLst/>
                <a:latin typeface="B Nazanin" panose="00000400000000000000" pitchFamily="2" charset="-78"/>
                <a:ea typeface="Times New Roman" panose="02020603050405020304" pitchFamily="18" charset="0"/>
                <a:cs typeface="B Nazanin" panose="00000400000000000000" pitchFamily="2" charset="-78"/>
              </a:rPr>
              <a:t>انواع مواد غذايي را از مواد غذايي پخته شده و آماده مصرف جدا نگهداريد</a:t>
            </a:r>
            <a:r>
              <a:rPr lang="en-US" sz="2400" dirty="0">
                <a:effectLst/>
                <a:latin typeface="B Nazanin" panose="00000400000000000000" pitchFamily="2" charset="-78"/>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400" dirty="0">
                <a:effectLst/>
                <a:latin typeface="B Nazanin" panose="00000400000000000000" pitchFamily="2" charset="-78"/>
                <a:ea typeface="Times New Roman" panose="02020603050405020304" pitchFamily="18" charset="0"/>
                <a:cs typeface="B Nazanin" panose="00000400000000000000" pitchFamily="2" charset="-78"/>
              </a:rPr>
              <a:t>مواد غذايي فساد پذير مانند گوشت ، مرغ ، ماهي ، تخم مرغ ،فراورده های شيری، سس ها و غذاهای مايع مثل آبگوشت را در يخچال و يا فريزر نگهداری كنيد</a:t>
            </a:r>
            <a:r>
              <a:rPr lang="en-US" sz="2400" dirty="0">
                <a:effectLst/>
                <a:latin typeface="B Nazanin" panose="00000400000000000000" pitchFamily="2" charset="-78"/>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400" dirty="0">
                <a:effectLst/>
                <a:latin typeface="B Nazanin" panose="00000400000000000000" pitchFamily="2" charset="-78"/>
                <a:ea typeface="Times New Roman" panose="02020603050405020304" pitchFamily="18" charset="0"/>
                <a:cs typeface="B Nazanin" panose="00000400000000000000" pitchFamily="2" charset="-78"/>
              </a:rPr>
              <a:t>در انواع روش های پخت </a:t>
            </a:r>
            <a:r>
              <a:rPr lang="en-US" sz="2400" dirty="0">
                <a:effectLst/>
                <a:latin typeface="B Nazanin" panose="00000400000000000000" pitchFamily="2" charset="-78"/>
                <a:ea typeface="Times New Roman" panose="02020603050405020304" pitchFamily="18" charset="0"/>
              </a:rPr>
              <a:t> )</a:t>
            </a:r>
            <a:r>
              <a:rPr lang="ar-SA" sz="2400" dirty="0">
                <a:effectLst/>
                <a:latin typeface="B Nazanin" panose="00000400000000000000" pitchFamily="2" charset="-78"/>
                <a:ea typeface="Times New Roman" panose="02020603050405020304" pitchFamily="18" charset="0"/>
                <a:cs typeface="B Nazanin" panose="00000400000000000000" pitchFamily="2" charset="-78"/>
              </a:rPr>
              <a:t>آب پز كردن، سرخ كردن، بخار پز كردن، تنوری كردن</a:t>
            </a:r>
            <a:r>
              <a:rPr lang="ar-SA" sz="2400"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400" dirty="0">
                <a:effectLst/>
                <a:latin typeface="B Nazanin" panose="00000400000000000000" pitchFamily="2" charset="-78"/>
                <a:ea typeface="Times New Roman" panose="02020603050405020304" pitchFamily="18" charset="0"/>
                <a:cs typeface="B Nazanin" panose="00000400000000000000" pitchFamily="2" charset="-78"/>
              </a:rPr>
              <a:t> رعايت درجه حرارت مناسب و مدت كافي برای پخت ضروری</a:t>
            </a:r>
            <a:r>
              <a:rPr lang="ar-SA" sz="2400" dirty="0">
                <a:effectLst/>
                <a:latin typeface="Times New Roman" panose="02020603050405020304" pitchFamily="18" charset="0"/>
                <a:ea typeface="Times New Roman" panose="02020603050405020304" pitchFamily="18" charset="0"/>
                <a:cs typeface="B Nazanin" panose="00000400000000000000" pitchFamily="2" charset="-78"/>
              </a:rPr>
              <a:t> است.</a:t>
            </a:r>
            <a:endParaRPr lang="en-US" sz="2400"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90" y="5774459"/>
            <a:ext cx="126841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84031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nSpc>
                <a:spcPct val="150000"/>
              </a:lnSpc>
              <a:buFont typeface="Wingdings" pitchFamily="2" charset="2"/>
              <a:buChar char="q"/>
            </a:pPr>
            <a:r>
              <a:rPr lang="fa-IR" b="1" dirty="0">
                <a:cs typeface="B Nazanin" pitchFamily="2" charset="-78"/>
              </a:rPr>
              <a:t>برای داشتن وزنی مناسب و سالم بودن باید به اندازه خورد و به اندازه کافی فعالیت بدنی داشت</a:t>
            </a:r>
            <a:r>
              <a:rPr lang="fa-IR" dirty="0">
                <a:cs typeface="B Nazanin" pitchFamily="2" charset="-78"/>
              </a:rPr>
              <a:t>. </a:t>
            </a:r>
          </a:p>
          <a:p>
            <a:pPr>
              <a:lnSpc>
                <a:spcPct val="150000"/>
              </a:lnSpc>
              <a:buFont typeface="Wingdings" pitchFamily="2" charset="2"/>
              <a:buChar char="q"/>
            </a:pPr>
            <a:r>
              <a:rPr lang="fa-IR" b="1" dirty="0">
                <a:cs typeface="B Nazanin" pitchFamily="2" charset="-78"/>
              </a:rPr>
              <a:t>هر روز در وعده‌های اصلی غذایی و میان وعده‌ها از سبزی‌های خام و پخته بخورید</a:t>
            </a:r>
            <a:r>
              <a:rPr lang="fa-IR" dirty="0">
                <a:cs typeface="B Nazanin" pitchFamily="2" charset="-78"/>
              </a:rPr>
              <a:t>. </a:t>
            </a:r>
          </a:p>
          <a:p>
            <a:pPr>
              <a:lnSpc>
                <a:spcPct val="150000"/>
              </a:lnSpc>
              <a:buFont typeface="Wingdings" pitchFamily="2" charset="2"/>
              <a:buChar char="q"/>
            </a:pPr>
            <a:r>
              <a:rPr lang="ar-SA" b="1" dirty="0">
                <a:cs typeface="B Nazanin" pitchFamily="2" charset="-78"/>
              </a:rPr>
              <a:t>هر روز 3 بار ميوه بخوريد</a:t>
            </a:r>
            <a:r>
              <a:rPr lang="fa-IR" dirty="0">
                <a:cs typeface="B Nazanin" pitchFamily="2" charset="-78"/>
              </a:rPr>
              <a:t>.</a:t>
            </a:r>
          </a:p>
          <a:p>
            <a:pPr>
              <a:lnSpc>
                <a:spcPct val="150000"/>
              </a:lnSpc>
              <a:buFont typeface="Wingdings" pitchFamily="2" charset="2"/>
              <a:buChar char="q"/>
            </a:pPr>
            <a:r>
              <a:rPr lang="ar-SA" b="1" dirty="0">
                <a:cs typeface="B Nazanin" pitchFamily="2" charset="-78"/>
              </a:rPr>
              <a:t>حبوبات و غذاهاي پخته شده با آن را روزانه يک بار بخوريد</a:t>
            </a:r>
            <a:r>
              <a:rPr lang="fa-IR" dirty="0">
                <a:cs typeface="B Nazanin" pitchFamily="2" charset="-78"/>
              </a:rPr>
              <a:t>.</a:t>
            </a:r>
          </a:p>
          <a:p>
            <a:pPr>
              <a:lnSpc>
                <a:spcPct val="150000"/>
              </a:lnSpc>
              <a:buFont typeface="Wingdings" pitchFamily="2" charset="2"/>
              <a:buChar char="q"/>
            </a:pPr>
            <a:r>
              <a:rPr lang="ar-SA" b="1" dirty="0">
                <a:cs typeface="B Nazanin" pitchFamily="2" charset="-78"/>
              </a:rPr>
              <a:t> هر روز شير، ماست، پنير و ساير لبنيات بخوريد</a:t>
            </a:r>
            <a:endParaRPr lang="fa-IR" b="1" dirty="0">
              <a:cs typeface="B Nazanin" pitchFamily="2" charset="-78"/>
            </a:endParaRPr>
          </a:p>
          <a:p>
            <a:pPr>
              <a:lnSpc>
                <a:spcPct val="150000"/>
              </a:lnSpc>
              <a:buFont typeface="Wingdings" pitchFamily="2" charset="2"/>
              <a:buChar char="q"/>
            </a:pPr>
            <a:r>
              <a:rPr lang="ar-SA" b="1" dirty="0">
                <a:cs typeface="B Nazanin" pitchFamily="2" charset="-78"/>
              </a:rPr>
              <a:t>براي پخت غذا فقط از روغن هاي مايع و به مقدار کم مصرف کنيد. از روغن مخصوص سرخ کردني فقط براي سرخ کردن استفاده کنيد</a:t>
            </a:r>
            <a:endParaRPr lang="fa-IR" dirty="0"/>
          </a:p>
        </p:txBody>
      </p:sp>
      <p:sp>
        <p:nvSpPr>
          <p:cNvPr id="4" name="Title 1"/>
          <p:cNvSpPr>
            <a:spLocks noGrp="1"/>
          </p:cNvSpPr>
          <p:nvPr>
            <p:ph type="title"/>
          </p:nvPr>
        </p:nvSpPr>
        <p:spPr>
          <a:xfrm>
            <a:off x="831272" y="207818"/>
            <a:ext cx="10986655" cy="1003069"/>
          </a:xfrm>
        </p:spPr>
        <p:txBody>
          <a:bodyPr>
            <a:normAutofit/>
          </a:bodyPr>
          <a:lstStyle/>
          <a:p>
            <a:pPr algn="r"/>
            <a:r>
              <a:rPr lang="fa-IR" sz="4400" dirty="0">
                <a:solidFill>
                  <a:srgbClr val="0070C0"/>
                </a:solidFill>
                <a:cs typeface="B Titr" pitchFamily="2" charset="-78"/>
              </a:rPr>
              <a:t>آنچه از این بخش می توانید به دوستان خود  یاد دهید. </a:t>
            </a:r>
            <a:endParaRPr lang="en-US" sz="4400" dirty="0">
              <a:solidFill>
                <a:srgbClr val="0070C0"/>
              </a:solidFill>
              <a:cs typeface="B Titr" pitchFamily="2" charset="-78"/>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10840"/>
            <a:ext cx="1269877" cy="189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4009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426" y="471054"/>
            <a:ext cx="10058400" cy="781396"/>
          </a:xfrm>
        </p:spPr>
        <p:txBody>
          <a:bodyPr/>
          <a:lstStyle/>
          <a:p>
            <a:pPr algn="ctr"/>
            <a:r>
              <a:rPr lang="fa-IR" dirty="0">
                <a:solidFill>
                  <a:srgbClr val="0070C0"/>
                </a:solidFill>
                <a:cs typeface="B Titr" pitchFamily="2" charset="-78"/>
              </a:rPr>
              <a:t>بخش اول </a:t>
            </a:r>
            <a:endParaRPr lang="en-US" dirty="0">
              <a:solidFill>
                <a:srgbClr val="0070C0"/>
              </a:solidFill>
              <a:cs typeface="B Titr" pitchFamily="2" charset="-78"/>
            </a:endParaRPr>
          </a:p>
        </p:txBody>
      </p:sp>
      <p:sp>
        <p:nvSpPr>
          <p:cNvPr id="3" name="Content Placeholder 2"/>
          <p:cNvSpPr>
            <a:spLocks noGrp="1"/>
          </p:cNvSpPr>
          <p:nvPr>
            <p:ph idx="1"/>
          </p:nvPr>
        </p:nvSpPr>
        <p:spPr>
          <a:xfrm>
            <a:off x="2274917" y="2064328"/>
            <a:ext cx="10058400" cy="2003676"/>
          </a:xfrm>
        </p:spPr>
        <p:txBody>
          <a:bodyPr>
            <a:normAutofit/>
          </a:bodyPr>
          <a:lstStyle/>
          <a:p>
            <a:pPr marL="0" indent="0" algn="ctr">
              <a:buNone/>
            </a:pPr>
            <a:r>
              <a:rPr lang="fa-IR" sz="6000" dirty="0">
                <a:cs typeface="B Titr" pitchFamily="2" charset="-78"/>
              </a:rPr>
              <a:t>اصول تغذیه صحیح و</a:t>
            </a:r>
          </a:p>
          <a:p>
            <a:pPr marL="0" indent="0" algn="ctr">
              <a:buNone/>
            </a:pPr>
            <a:r>
              <a:rPr lang="fa-IR" sz="6000" dirty="0">
                <a:cs typeface="B Titr" pitchFamily="2" charset="-78"/>
              </a:rPr>
              <a:t> هرم  راهنمایی غذایی </a:t>
            </a:r>
            <a:endParaRPr lang="en-US" sz="6000" dirty="0">
              <a:cs typeface="B Titr" pitchFamily="2" charset="-78"/>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837" y="2561936"/>
            <a:ext cx="3810000" cy="3575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2402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a:lnSpc>
                <a:spcPct val="200000"/>
              </a:lnSpc>
              <a:buFont typeface="Wingdings" pitchFamily="2" charset="2"/>
              <a:buChar char="q"/>
            </a:pPr>
            <a:r>
              <a:rPr lang="ar-SA" b="1" dirty="0">
                <a:cs typeface="B Nazanin" pitchFamily="2" charset="-78"/>
              </a:rPr>
              <a:t> در برنامه غذايي خود از انواع گوشت، ترجيحاً ماهي و مرغ (بدون پوست)و نيز تخم مرغ مصرف کنيد</a:t>
            </a:r>
            <a:endParaRPr lang="fa-IR" b="1" dirty="0">
              <a:cs typeface="B Nazanin" pitchFamily="2" charset="-78"/>
            </a:endParaRPr>
          </a:p>
          <a:p>
            <a:pPr>
              <a:lnSpc>
                <a:spcPct val="200000"/>
              </a:lnSpc>
              <a:buFont typeface="Wingdings" pitchFamily="2" charset="2"/>
              <a:buChar char="q"/>
            </a:pPr>
            <a:r>
              <a:rPr lang="ar-SA" b="1" dirty="0">
                <a:cs typeface="B Nazanin" pitchFamily="2" charset="-78"/>
              </a:rPr>
              <a:t>مصرف قند، شكر، نوشابه ها وانواع مواد غذايي و نوشيدني هاي شيرين را کم کنيد</a:t>
            </a:r>
            <a:endParaRPr lang="fa-IR" b="1" dirty="0">
              <a:cs typeface="B Nazanin" pitchFamily="2" charset="-78"/>
            </a:endParaRPr>
          </a:p>
          <a:p>
            <a:pPr>
              <a:lnSpc>
                <a:spcPct val="200000"/>
              </a:lnSpc>
              <a:buFont typeface="Wingdings" pitchFamily="2" charset="2"/>
              <a:buChar char="q"/>
            </a:pPr>
            <a:r>
              <a:rPr lang="ar-SA" b="1" dirty="0">
                <a:cs typeface="B Nazanin" pitchFamily="2" charset="-78"/>
              </a:rPr>
              <a:t>مصرف نمک و مواد غذايي پرنمک را کاهش دهيد</a:t>
            </a:r>
            <a:endParaRPr lang="fa-IR" b="1" dirty="0">
              <a:cs typeface="B Nazanin" pitchFamily="2" charset="-78"/>
            </a:endParaRPr>
          </a:p>
          <a:p>
            <a:pPr>
              <a:lnSpc>
                <a:spcPct val="200000"/>
              </a:lnSpc>
              <a:buFont typeface="Wingdings" pitchFamily="2" charset="2"/>
              <a:buChar char="q"/>
            </a:pPr>
            <a:r>
              <a:rPr lang="ar-SA" b="1" dirty="0">
                <a:cs typeface="B Nazanin" pitchFamily="2" charset="-78"/>
              </a:rPr>
              <a:t>در طول روز به دفعات آب و نوشيدني هاي بدون قند بنوشيد</a:t>
            </a:r>
            <a:r>
              <a:rPr lang="en-US" b="1" dirty="0">
                <a:cs typeface="B Nazanin" pitchFamily="2" charset="-78"/>
              </a:rPr>
              <a:t>:</a:t>
            </a:r>
          </a:p>
          <a:p>
            <a:pPr>
              <a:lnSpc>
                <a:spcPct val="200000"/>
              </a:lnSpc>
              <a:buFont typeface="Wingdings" pitchFamily="2" charset="2"/>
              <a:buChar char="q"/>
            </a:pPr>
            <a:r>
              <a:rPr lang="ar-SA" b="1" dirty="0">
                <a:cs typeface="B Nazanin" pitchFamily="2" charset="-78"/>
              </a:rPr>
              <a:t>بهتر است بخشي از نان و غلات مصرفي روزانه از انواع سبوس دار و کامل باشد</a:t>
            </a:r>
            <a:endParaRPr lang="fa-IR" b="1" dirty="0">
              <a:cs typeface="B Nazanin" pitchFamily="2" charset="-78"/>
            </a:endParaRPr>
          </a:p>
          <a:p>
            <a:pPr>
              <a:lnSpc>
                <a:spcPct val="200000"/>
              </a:lnSpc>
              <a:buFont typeface="Wingdings" pitchFamily="2" charset="2"/>
              <a:buChar char="q"/>
            </a:pPr>
            <a:r>
              <a:rPr lang="ar-SA" b="1" dirty="0">
                <a:cs typeface="B Nazanin" pitchFamily="2" charset="-78"/>
              </a:rPr>
              <a:t>رعايت اصول بهداشتي در آماده سازي ، تهيه غذا و پخت صحيح آن ضروري است </a:t>
            </a:r>
            <a:endParaRPr lang="en-US" b="1" dirty="0">
              <a:cs typeface="B Nazanin" pitchFamily="2" charset="-78"/>
            </a:endParaRPr>
          </a:p>
        </p:txBody>
      </p:sp>
      <p:sp>
        <p:nvSpPr>
          <p:cNvPr id="4" name="Title 1"/>
          <p:cNvSpPr>
            <a:spLocks noGrp="1"/>
          </p:cNvSpPr>
          <p:nvPr>
            <p:ph type="title"/>
          </p:nvPr>
        </p:nvSpPr>
        <p:spPr>
          <a:xfrm>
            <a:off x="609599" y="249382"/>
            <a:ext cx="10850880" cy="1238597"/>
          </a:xfrm>
        </p:spPr>
        <p:txBody>
          <a:bodyPr>
            <a:normAutofit/>
          </a:bodyPr>
          <a:lstStyle/>
          <a:p>
            <a:pPr algn="r"/>
            <a:r>
              <a:rPr lang="fa-IR" sz="4400" dirty="0">
                <a:solidFill>
                  <a:srgbClr val="0070C0"/>
                </a:solidFill>
                <a:cs typeface="B Titr" pitchFamily="2" charset="-78"/>
              </a:rPr>
              <a:t>آنچه از این بخش می توانید به دوستان خود  یاد دهید. </a:t>
            </a:r>
            <a:endParaRPr lang="en-US" sz="4400" dirty="0">
              <a:solidFill>
                <a:srgbClr val="0070C0"/>
              </a:solidFill>
              <a:cs typeface="B Titr" pitchFamily="2" charset="-78"/>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10840"/>
            <a:ext cx="1269877" cy="189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1506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itchFamily="2" charset="-78"/>
              </a:rPr>
              <a:t>بخش سوم </a:t>
            </a: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endParaRPr lang="fa-IR" sz="5400" b="1" dirty="0">
              <a:solidFill>
                <a:srgbClr val="00B050"/>
              </a:solidFill>
              <a:cs typeface="B Titr" pitchFamily="2" charset="-78"/>
            </a:endParaRPr>
          </a:p>
          <a:p>
            <a:pPr algn="ctr"/>
            <a:r>
              <a:rPr lang="fa-IR" sz="5400" b="1" dirty="0">
                <a:solidFill>
                  <a:srgbClr val="00B050"/>
                </a:solidFill>
                <a:cs typeface="B Titr" pitchFamily="2" charset="-78"/>
              </a:rPr>
              <a:t>خودمراقبتی و تغذیه سالم</a:t>
            </a:r>
            <a:br>
              <a:rPr lang="fa-IR" sz="5400" b="1" dirty="0">
                <a:solidFill>
                  <a:srgbClr val="00B050"/>
                </a:solidFill>
                <a:cs typeface="B Titr" pitchFamily="2" charset="-78"/>
              </a:rPr>
            </a:br>
            <a:endParaRPr lang="en-US" sz="5400" dirty="0">
              <a:cs typeface="B Titr" pitchFamily="2" charset="-78"/>
            </a:endParaRPr>
          </a:p>
        </p:txBody>
      </p:sp>
    </p:spTree>
    <p:extLst>
      <p:ext uri="{BB962C8B-B14F-4D97-AF65-F5344CB8AC3E}">
        <p14:creationId xmlns:p14="http://schemas.microsoft.com/office/powerpoint/2010/main" val="22038967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a:lnSpc>
                <a:spcPct val="250000"/>
              </a:lnSpc>
            </a:pPr>
            <a:r>
              <a:rPr lang="fa-IR" sz="3200" dirty="0">
                <a:cs typeface="B Titr" pitchFamily="2" charset="-78"/>
              </a:rPr>
              <a:t>روش آموزش: پرسش و پاسخ و سخنرانی </a:t>
            </a:r>
          </a:p>
          <a:p>
            <a:pPr>
              <a:lnSpc>
                <a:spcPct val="250000"/>
              </a:lnSpc>
            </a:pPr>
            <a:r>
              <a:rPr lang="fa-IR" sz="3200" dirty="0">
                <a:cs typeface="B Titr" pitchFamily="2" charset="-78"/>
              </a:rPr>
              <a:t>مدت زمان آموزش : 40 دقیقه </a:t>
            </a:r>
          </a:p>
          <a:p>
            <a:pPr>
              <a:lnSpc>
                <a:spcPct val="250000"/>
              </a:lnSpc>
            </a:pPr>
            <a:r>
              <a:rPr lang="fa-IR" sz="3200" dirty="0">
                <a:cs typeface="B Titr" pitchFamily="2" charset="-78"/>
              </a:rPr>
              <a:t>سوالات توسط آموزش دهنده پرسیده شود و پس از دریافت پاسخ توسط دو نفر از شرکت کنندگان توضیحات تکمیلی ارائه گردد. </a:t>
            </a:r>
            <a:endParaRPr lang="en-US" sz="3200" dirty="0">
              <a:cs typeface="B Titr"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8893" y="187855"/>
            <a:ext cx="2523708" cy="22082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523778"/>
            <a:ext cx="1680596" cy="1167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1A582C93-B64A-A8CF-AE26-7262B949A0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015" y="1780667"/>
            <a:ext cx="2396452" cy="15529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6931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718E9-EDCD-ADE6-9EED-4EE20B334EF1}"/>
              </a:ext>
            </a:extLst>
          </p:cNvPr>
          <p:cNvSpPr>
            <a:spLocks noGrp="1"/>
          </p:cNvSpPr>
          <p:nvPr>
            <p:ph type="title"/>
          </p:nvPr>
        </p:nvSpPr>
        <p:spPr/>
        <p:txBody>
          <a:bodyPr/>
          <a:lstStyle/>
          <a:p>
            <a:endParaRPr lang="fa-IR"/>
          </a:p>
        </p:txBody>
      </p:sp>
      <p:sp>
        <p:nvSpPr>
          <p:cNvPr id="3" name="Content Placeholder 2">
            <a:extLst>
              <a:ext uri="{FF2B5EF4-FFF2-40B4-BE49-F238E27FC236}">
                <a16:creationId xmlns:a16="http://schemas.microsoft.com/office/drawing/2014/main" id="{79DF0D26-C68B-EA3C-6C91-BA95DC89840A}"/>
              </a:ext>
            </a:extLst>
          </p:cNvPr>
          <p:cNvSpPr>
            <a:spLocks noGrp="1"/>
          </p:cNvSpPr>
          <p:nvPr>
            <p:ph idx="1"/>
          </p:nvPr>
        </p:nvSpPr>
        <p:spPr/>
        <p:txBody>
          <a:bodyPr/>
          <a:lstStyle/>
          <a:p>
            <a:pPr algn="ctr"/>
            <a:r>
              <a:rPr kumimoji="0" lang="fa-IR" sz="5400" b="1" i="0" u="none" strike="noStrike" kern="1200" cap="none" spc="0" normalizeH="0" baseline="0" noProof="0" dirty="0">
                <a:ln>
                  <a:noFill/>
                </a:ln>
                <a:solidFill>
                  <a:srgbClr val="00B050"/>
                </a:solidFill>
                <a:effectLst/>
                <a:uLnTx/>
                <a:uFillTx/>
                <a:latin typeface="Calibri"/>
                <a:ea typeface="+mn-ea"/>
                <a:cs typeface="B Titr" pitchFamily="2" charset="-78"/>
              </a:rPr>
              <a:t>افزایش مصرف شیر و لبنیات</a:t>
            </a:r>
            <a:endParaRPr lang="fa-IR" dirty="0"/>
          </a:p>
        </p:txBody>
      </p:sp>
      <p:pic>
        <p:nvPicPr>
          <p:cNvPr id="4" name="Picture 2" descr="مصرف شیر و لبنیات؛ اقدامی ضروری برای جلوگیری از کوتاهی قد - ایسنا">
            <a:extLst>
              <a:ext uri="{FF2B5EF4-FFF2-40B4-BE49-F238E27FC236}">
                <a16:creationId xmlns:a16="http://schemas.microsoft.com/office/drawing/2014/main" id="{5B32EF73-62B8-DD08-41A4-4CA001B899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3612" y="3324401"/>
            <a:ext cx="2840618" cy="19747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37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nSpc>
                <a:spcPct val="200000"/>
              </a:lnSpc>
            </a:pPr>
            <a:r>
              <a:rPr lang="fa-IR" b="1" dirty="0">
                <a:cs typeface="B Nazanin" pitchFamily="2" charset="-78"/>
              </a:rPr>
              <a:t>گروه شیر و فرآورده‌های آن شامل چه موادی است؟</a:t>
            </a:r>
          </a:p>
          <a:p>
            <a:pPr>
              <a:lnSpc>
                <a:spcPct val="200000"/>
              </a:lnSpc>
            </a:pPr>
            <a:r>
              <a:rPr lang="fa-IR" b="1" dirty="0">
                <a:cs typeface="B Nazanin" pitchFamily="2" charset="-78"/>
              </a:rPr>
              <a:t>چند واحد از گروه شیر و لبنیات در روز توصیه می‌شود؟</a:t>
            </a:r>
            <a:br>
              <a:rPr lang="fa-IR" b="1" dirty="0">
                <a:cs typeface="B Nazanin" pitchFamily="2" charset="-78"/>
              </a:rPr>
            </a:br>
            <a:r>
              <a:rPr lang="fa-IR" b="1" dirty="0">
                <a:cs typeface="B Nazanin" pitchFamily="2" charset="-78"/>
              </a:rPr>
              <a:t>هر واحد از گروه شیر و لبنیات معادل چیست؟</a:t>
            </a:r>
          </a:p>
          <a:p>
            <a:pPr>
              <a:lnSpc>
                <a:spcPct val="200000"/>
              </a:lnSpc>
            </a:pPr>
            <a:r>
              <a:rPr lang="fa-IR" b="1" dirty="0">
                <a:cs typeface="B Nazanin" pitchFamily="2" charset="-78"/>
              </a:rPr>
              <a:t>چرا مصرف شیر و لبنیات مهم است؟</a:t>
            </a:r>
          </a:p>
          <a:p>
            <a:pPr>
              <a:lnSpc>
                <a:spcPct val="200000"/>
              </a:lnSpc>
            </a:pPr>
            <a:r>
              <a:rPr lang="fa-IR" b="1" dirty="0">
                <a:cs typeface="B Nazanin" pitchFamily="2" charset="-78"/>
              </a:rPr>
              <a:t>چه توصیه‌ای برای کاهش دریافت چربی‌ها در مصرف لبنیات وجود دارد؟</a:t>
            </a:r>
            <a:endParaRPr lang="en-US" b="1" dirty="0">
              <a:cs typeface="B Nazanin"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3283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افزایش مصرف شیر و لبنیات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lnSpc>
                <a:spcPct val="150000"/>
              </a:lnSpc>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معرفی گروه شیر و لبنیات:</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b="1" dirty="0">
                <a:effectLst/>
                <a:latin typeface="Times New Roman" panose="02020603050405020304" pitchFamily="18" charset="0"/>
                <a:ea typeface="Times New Roman" panose="02020603050405020304" pitchFamily="18" charset="0"/>
                <a:cs typeface="B Nazanin" panose="00000400000000000000" pitchFamily="2" charset="-78"/>
              </a:rPr>
              <a:t>گروه شیر و فرآورده های آن : این گروه شامل شیر، ماست، پنیر، دوغ، کشک و بستنی ساده است که توصیه می شود از انواع پاستوریزه، کم چرب و کم نمک استفاده شود. </a:t>
            </a:r>
            <a:endParaRPr lang="en-US"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b="1" dirty="0">
                <a:effectLst/>
                <a:latin typeface="Times New Roman" panose="02020603050405020304" pitchFamily="18" charset="0"/>
                <a:ea typeface="Times New Roman" panose="02020603050405020304" pitchFamily="18" charset="0"/>
                <a:cs typeface="B Nazanin" panose="00000400000000000000" pitchFamily="2" charset="-78"/>
              </a:rPr>
              <a:t>به طور کلی مصرف ۲ تا ۳ واحد از انواع لبنیات در روز توصیه می شود. هر واحد از این گروه برابر است با : هر واحد از اين گروه معادل يك ليوان شير يا يك ليوان ماست يا 60- 45گرم پنير (يك ونيم قوطي كبريت پنير) يا يك چهارم ليوان كشك پاستوريزه يا يك و نيم ليوان بستني است. به منظور كاهش دريافت چربي ها توصيه مي شود از شير ولبنيات كم چرب (كمتر از 5/2% چربي)  استفاده شود.</a:t>
            </a:r>
            <a:endParaRPr lang="en-US"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0682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41867" y="1845734"/>
            <a:ext cx="10814755" cy="4023360"/>
          </a:xfrm>
        </p:spPr>
        <p:txBody>
          <a:bodyPr>
            <a:normAutofit/>
          </a:bodyPr>
          <a:lstStyle/>
          <a:p>
            <a:pPr algn="just">
              <a:lnSpc>
                <a:spcPct val="150000"/>
              </a:lnSpc>
              <a:buFont typeface="Wingdings" panose="05000000000000000000" pitchFamily="2" charset="2"/>
              <a:buChar char="q"/>
            </a:pPr>
            <a:r>
              <a:rPr lang="ar-SA" sz="4000" b="1" dirty="0">
                <a:latin typeface="Times New Roman" panose="02020603050405020304" pitchFamily="18" charset="0"/>
                <a:ea typeface="Times New Roman" panose="02020603050405020304" pitchFamily="18" charset="0"/>
                <a:cs typeface="B Titr" pitchFamily="2" charset="-78"/>
              </a:rPr>
              <a:t>نکته:  مواد غذایی مانند سرشیر، خامه، کره و پنیرخامه ای جزء گروه چربی ها هستند و در این گروه</a:t>
            </a:r>
            <a:r>
              <a:rPr lang="fa-IR" sz="4000" b="1" dirty="0">
                <a:latin typeface="Times New Roman" panose="02020603050405020304" pitchFamily="18" charset="0"/>
                <a:ea typeface="Times New Roman" panose="02020603050405020304" pitchFamily="18" charset="0"/>
                <a:cs typeface="B Titr" pitchFamily="2" charset="-78"/>
              </a:rPr>
              <a:t> لبنیات </a:t>
            </a:r>
            <a:r>
              <a:rPr lang="ar-SA" sz="4000" b="1" dirty="0">
                <a:latin typeface="Times New Roman" panose="02020603050405020304" pitchFamily="18" charset="0"/>
                <a:ea typeface="Times New Roman" panose="02020603050405020304" pitchFamily="18" charset="0"/>
                <a:cs typeface="B Titr" pitchFamily="2" charset="-78"/>
              </a:rPr>
              <a:t> قرار نمی­گیرند.</a:t>
            </a:r>
            <a:endParaRPr lang="en-US" sz="4000" b="1" dirty="0">
              <a:latin typeface="Times New Roman" panose="02020603050405020304" pitchFamily="18" charset="0"/>
              <a:ea typeface="Times New Roman" panose="02020603050405020304" pitchFamily="18" charset="0"/>
              <a:cs typeface="B Titr"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603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افزایش مصرف شیر و لبنیات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lnSpc>
                <a:spcPct val="115000"/>
              </a:lnSpc>
            </a:pPr>
            <a:r>
              <a:rPr lang="ar-SA" b="1" dirty="0">
                <a:effectLst/>
                <a:latin typeface="Times New Roman" panose="02020603050405020304" pitchFamily="18" charset="0"/>
                <a:ea typeface="Times New Roman" panose="02020603050405020304" pitchFamily="18" charset="0"/>
                <a:cs typeface="B Nazanin" panose="00000400000000000000" pitchFamily="2" charset="-78"/>
              </a:rPr>
              <a:t>توصیه های مصرف لبنیات :</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Wingdings" panose="05000000000000000000" pitchFamily="2" charset="2"/>
              <a:buChar char=""/>
            </a:pPr>
            <a:r>
              <a:rPr lang="ar-SA"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شیر و لبنیات، منبع بسیار خوبی برای تأمین پروتئین مورد نیاز بدن است، مصرف روزانه دو لیوان شیر، ۵۰ درصد پروتئین مورد نیاز افراد بالغ را تأمین می كند. </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Wingdings" panose="05000000000000000000" pitchFamily="2" charset="2"/>
              <a:buChar char=""/>
            </a:pPr>
            <a:r>
              <a:rPr lang="ar-SA"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کلسیم موجود در شير و لبنيات</a:t>
            </a:r>
            <a:r>
              <a:rPr lang="ar-SA" b="1" dirty="0">
                <a:solidFill>
                  <a:srgbClr val="000000"/>
                </a:solidFill>
                <a:effectLst/>
                <a:latin typeface="Times New Roman" panose="02020603050405020304" pitchFamily="18" charset="0"/>
                <a:ea typeface="Calibri" panose="020F0502020204030204" pitchFamily="34" charset="0"/>
                <a:cs typeface="Cambria" panose="02040503050406030204" pitchFamily="18" charset="0"/>
              </a:rPr>
              <a:t> </a:t>
            </a:r>
            <a:r>
              <a:rPr lang="ar-SA"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از نرمی استخوان، کندی رشد، خرابی دندانها در كودكان و پوكي استخوان در بزرگسالان پيشگيري می كند.</a:t>
            </a:r>
            <a:endParaRPr lang="en-US"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Wingdings" panose="05000000000000000000" pitchFamily="2" charset="2"/>
              <a:buChar char=""/>
            </a:pPr>
            <a:r>
              <a:rPr lang="ar-SA"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مصرف 3-2 لیوان شیر در روز می تواند نیاز بدن به کلسیم را در افراد بالغ تامین کند.</a:t>
            </a:r>
            <a:endParaRPr lang="en-US"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2062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افزایش مصرف شیر و لبنیات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1313425" cy="4604196"/>
          </a:xfrm>
        </p:spPr>
        <p:txBody>
          <a:bodyPr>
            <a:normAutofit fontScale="70000" lnSpcReduction="20000"/>
          </a:bodyPr>
          <a:lstStyle/>
          <a:p>
            <a:pPr algn="just" rtl="1">
              <a:lnSpc>
                <a:spcPct val="200000"/>
              </a:lnSpc>
            </a:pPr>
            <a:r>
              <a:rPr lang="ar-SA" sz="5900" b="1" dirty="0">
                <a:effectLst/>
                <a:latin typeface="Times New Roman" panose="02020603050405020304" pitchFamily="18" charset="0"/>
                <a:ea typeface="Times New Roman" panose="02020603050405020304" pitchFamily="18" charset="0"/>
                <a:cs typeface="B Titr" pitchFamily="2" charset="-78"/>
              </a:rPr>
              <a:t>توصیه های مصرف لبنیات :</a:t>
            </a:r>
            <a:endParaRPr lang="en-US" sz="5900" dirty="0">
              <a:effectLst/>
              <a:latin typeface="Times New Roman" panose="02020603050405020304" pitchFamily="18" charset="0"/>
              <a:ea typeface="Times New Roman" panose="02020603050405020304" pitchFamily="18" charset="0"/>
              <a:cs typeface="B Titr" pitchFamily="2" charset="-78"/>
            </a:endParaRPr>
          </a:p>
          <a:p>
            <a:pPr marL="342900" lvl="0" indent="-342900" algn="just" rtl="1">
              <a:lnSpc>
                <a:spcPct val="200000"/>
              </a:lnSpc>
              <a:buFont typeface="Wingdings" panose="05000000000000000000" pitchFamily="2" charset="2"/>
              <a:buChar char=""/>
            </a:pPr>
            <a:r>
              <a:rPr lang="ar-SA" sz="3200" b="1" dirty="0">
                <a:solidFill>
                  <a:srgbClr val="000000"/>
                </a:solidFill>
                <a:latin typeface="Arial" panose="020B0604020202020204" pitchFamily="34" charset="0"/>
                <a:cs typeface="B Nazanin" panose="00000400000000000000" pitchFamily="2" charset="-78"/>
              </a:rPr>
              <a:t>براي پیشگیري از بیماري هایی مانند تب مالت، استفاده از شیر پاستوریزه یا استریل توصیه می گردد، در غیر این صورت به، شیرفله ای باید 3 تا 5 دقیقه جوشانده شود.</a:t>
            </a:r>
            <a:endParaRPr lang="en-US" sz="3200" b="1" dirty="0">
              <a:solidFill>
                <a:srgbClr val="000000"/>
              </a:solidFill>
              <a:latin typeface="Arial" panose="020B0604020202020204" pitchFamily="34" charset="0"/>
              <a:cs typeface="B Nazanin" panose="00000400000000000000" pitchFamily="2" charset="-78"/>
            </a:endParaRPr>
          </a:p>
          <a:p>
            <a:pPr marL="342900" lvl="0" indent="-342900" algn="just" rtl="1">
              <a:lnSpc>
                <a:spcPct val="200000"/>
              </a:lnSpc>
              <a:buFont typeface="Wingdings" panose="05000000000000000000" pitchFamily="2" charset="2"/>
              <a:buChar char=""/>
            </a:pPr>
            <a:r>
              <a:rPr lang="ar-SA" sz="3200" b="1" dirty="0">
                <a:solidFill>
                  <a:srgbClr val="000000"/>
                </a:solidFill>
                <a:latin typeface="Arial" panose="020B0604020202020204" pitchFamily="34" charset="0"/>
                <a:cs typeface="B Nazanin" panose="00000400000000000000" pitchFamily="2" charset="-78"/>
              </a:rPr>
              <a:t>کشك مايع را به مدت 5 دقيقه بجوشانيد و بعد مصرف كنيد.</a:t>
            </a:r>
            <a:endParaRPr lang="en-US" sz="3200" b="1" dirty="0">
              <a:solidFill>
                <a:srgbClr val="000000"/>
              </a:solidFill>
              <a:latin typeface="Arial" panose="020B0604020202020204" pitchFamily="34" charset="0"/>
              <a:cs typeface="B Nazanin" panose="00000400000000000000" pitchFamily="2" charset="-78"/>
            </a:endParaRPr>
          </a:p>
          <a:p>
            <a:pPr marL="342900" lvl="0" indent="-342900" algn="just" rtl="1">
              <a:lnSpc>
                <a:spcPct val="200000"/>
              </a:lnSpc>
              <a:buFont typeface="Wingdings" panose="05000000000000000000" pitchFamily="2" charset="2"/>
              <a:buChar char=""/>
            </a:pPr>
            <a:r>
              <a:rPr lang="ar-SA" sz="3200" b="1" dirty="0">
                <a:solidFill>
                  <a:srgbClr val="000000"/>
                </a:solidFill>
                <a:latin typeface="Arial" panose="020B0604020202020204" pitchFamily="34" charset="0"/>
                <a:cs typeface="B Nazanin" panose="00000400000000000000" pitchFamily="2" charset="-78"/>
              </a:rPr>
              <a:t>براي میان وعده کودکان در مدرسه از انواع شیر پاکتی کوچک استفاده و به مصرف شیر مدرسه تشویق کنید</a:t>
            </a:r>
            <a:r>
              <a:rPr lang="en-US" sz="3200" b="1" dirty="0">
                <a:solidFill>
                  <a:srgbClr val="000000"/>
                </a:solidFill>
                <a:latin typeface="Arial" panose="020B0604020202020204" pitchFamily="34" charset="0"/>
                <a:cs typeface="B Nazanin" panose="00000400000000000000" pitchFamily="2" charset="-78"/>
              </a:rPr>
              <a:t>.</a:t>
            </a:r>
          </a:p>
          <a:p>
            <a:pPr algn="just" rtl="1">
              <a:lnSpc>
                <a:spcPct val="115000"/>
              </a:lnSpc>
            </a:pPr>
            <a:endParaRPr lang="en-US" dirty="0">
              <a:solidFill>
                <a:schemeClr val="tx1"/>
              </a:solidFill>
              <a:latin typeface="Calibri" panose="020F0502020204030204" pitchFamily="34" charset="0"/>
              <a:cs typeface="B Nazanin" panose="00000400000000000000"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7354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افزایش مصرف شیر و لبنیات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1313425" cy="4604196"/>
          </a:xfrm>
        </p:spPr>
        <p:txBody>
          <a:bodyPr>
            <a:normAutofit fontScale="85000" lnSpcReduction="10000"/>
          </a:bodyPr>
          <a:lstStyle/>
          <a:p>
            <a:pPr algn="just" rtl="1">
              <a:lnSpc>
                <a:spcPct val="200000"/>
              </a:lnSpc>
            </a:pPr>
            <a:r>
              <a:rPr lang="ar-SA" sz="5900" b="1" dirty="0">
                <a:effectLst/>
                <a:latin typeface="Times New Roman" panose="02020603050405020304" pitchFamily="18" charset="0"/>
                <a:ea typeface="Times New Roman" panose="02020603050405020304" pitchFamily="18" charset="0"/>
                <a:cs typeface="B Titr" pitchFamily="2" charset="-78"/>
              </a:rPr>
              <a:t>توصیه های مصرف لبنیات :</a:t>
            </a:r>
            <a:endParaRPr lang="en-US" sz="5900" dirty="0">
              <a:effectLst/>
              <a:latin typeface="Times New Roman" panose="02020603050405020304" pitchFamily="18" charset="0"/>
              <a:ea typeface="Times New Roman" panose="02020603050405020304" pitchFamily="18" charset="0"/>
              <a:cs typeface="B Titr" pitchFamily="2" charset="-78"/>
            </a:endParaRPr>
          </a:p>
          <a:p>
            <a:pPr marL="342900" lvl="0" indent="-342900" algn="just" rtl="1">
              <a:lnSpc>
                <a:spcPct val="200000"/>
              </a:lnSpc>
              <a:buFont typeface="Wingdings" panose="05000000000000000000" pitchFamily="2" charset="2"/>
              <a:buChar char=""/>
            </a:pPr>
            <a:r>
              <a:rPr lang="ar-SA" sz="3200" b="1" dirty="0">
                <a:solidFill>
                  <a:srgbClr val="000000"/>
                </a:solidFill>
                <a:latin typeface="Arial" panose="020B0604020202020204" pitchFamily="34" charset="0"/>
                <a:cs typeface="B Nazanin" panose="00000400000000000000" pitchFamily="2" charset="-78"/>
              </a:rPr>
              <a:t>لبنیات پرچرب حاوي مقدار قابل توجهی چربی اشباع و کلسترول است لذا توصیه می گردد به غیر از کودکان و افراد کم وزن یا لاغر، سایر افراد از انواع شیر کم چرب استفاده کنند</a:t>
            </a:r>
            <a:r>
              <a:rPr lang="en-US" sz="3200" b="1" dirty="0">
                <a:solidFill>
                  <a:srgbClr val="000000"/>
                </a:solidFill>
                <a:latin typeface="Arial" panose="020B0604020202020204" pitchFamily="34" charset="0"/>
                <a:cs typeface="B Nazanin" panose="00000400000000000000" pitchFamily="2" charset="-78"/>
              </a:rPr>
              <a:t>.</a:t>
            </a:r>
          </a:p>
          <a:p>
            <a:pPr marL="342900" lvl="0" indent="-342900" algn="just" rtl="1">
              <a:lnSpc>
                <a:spcPct val="200000"/>
              </a:lnSpc>
              <a:buFont typeface="Wingdings" panose="05000000000000000000" pitchFamily="2" charset="2"/>
              <a:buChar char=""/>
            </a:pPr>
            <a:r>
              <a:rPr lang="ar-SA" sz="3200" b="1" dirty="0">
                <a:solidFill>
                  <a:srgbClr val="000000"/>
                </a:solidFill>
                <a:latin typeface="Arial" panose="020B0604020202020204" pitchFamily="34" charset="0"/>
                <a:cs typeface="B Nazanin" panose="00000400000000000000" pitchFamily="2" charset="-78"/>
              </a:rPr>
              <a:t>مصرف شیر و لبنیات خطر ابتلا به پرفشاری خون و دیابت نوع دوم را کاهش می­دهد.</a:t>
            </a:r>
            <a:endParaRPr lang="en-US" sz="3200" b="1" dirty="0">
              <a:solidFill>
                <a:srgbClr val="000000"/>
              </a:solidFill>
              <a:latin typeface="Arial" panose="020B0604020202020204" pitchFamily="34" charset="0"/>
              <a:cs typeface="B Nazanin" panose="00000400000000000000" pitchFamily="2" charset="-78"/>
            </a:endParaRPr>
          </a:p>
          <a:p>
            <a:pPr algn="just" rtl="1">
              <a:lnSpc>
                <a:spcPct val="115000"/>
              </a:lnSpc>
            </a:pPr>
            <a:endParaRPr lang="en-US" dirty="0">
              <a:solidFill>
                <a:schemeClr val="tx1"/>
              </a:solidFill>
              <a:latin typeface="Calibri" panose="020F0502020204030204" pitchFamily="34" charset="0"/>
              <a:cs typeface="B Nazanin" panose="00000400000000000000" pitchFamily="2" charset="-78"/>
            </a:endParaRPr>
          </a:p>
        </p:txBody>
      </p:sp>
      <p:pic>
        <p:nvPicPr>
          <p:cNvPr id="4" name="Picture 2" descr="مصرف شیر و لبنیات؛ اقدامی ضروری برای جلوگیری از کوتاهی قد - ایسن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33221"/>
            <a:ext cx="1186446" cy="8247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497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a:lnSpc>
                <a:spcPct val="250000"/>
              </a:lnSpc>
            </a:pPr>
            <a:r>
              <a:rPr lang="fa-IR" sz="3200" dirty="0">
                <a:cs typeface="B Titr" pitchFamily="2" charset="-78"/>
              </a:rPr>
              <a:t>روش آموزش: پرسش و پاسخ </a:t>
            </a:r>
          </a:p>
          <a:p>
            <a:pPr>
              <a:lnSpc>
                <a:spcPct val="250000"/>
              </a:lnSpc>
            </a:pPr>
            <a:r>
              <a:rPr lang="fa-IR" sz="3200" dirty="0">
                <a:cs typeface="B Titr" pitchFamily="2" charset="-78"/>
              </a:rPr>
              <a:t>مدت زمان آموزش : 15 دقیقه </a:t>
            </a:r>
          </a:p>
          <a:p>
            <a:pPr>
              <a:lnSpc>
                <a:spcPct val="250000"/>
              </a:lnSpc>
            </a:pPr>
            <a:r>
              <a:rPr lang="fa-IR" sz="3200" dirty="0">
                <a:cs typeface="B Titr" pitchFamily="2" charset="-78"/>
              </a:rPr>
              <a:t>سوالات توسط آموزش دهنده پرسیده شود و پس از دریافت پاسخ توسط دو نفر از شرکت کنندگان توضیحات تکمیلی ارائه گردد. </a:t>
            </a:r>
            <a:endParaRPr lang="en-US" sz="3200" dirty="0">
              <a:cs typeface="B Titr"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8082" y="357189"/>
            <a:ext cx="3830782" cy="335193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80096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br>
              <a:rPr lang="fa-IR" sz="5400" b="1" dirty="0">
                <a:solidFill>
                  <a:srgbClr val="00B050"/>
                </a:solidFill>
                <a:cs typeface="B Titr" pitchFamily="2" charset="-78"/>
              </a:rPr>
            </a:br>
            <a:r>
              <a:rPr lang="fa-IR" sz="5400" b="1" dirty="0">
                <a:solidFill>
                  <a:srgbClr val="00B050"/>
                </a:solidFill>
                <a:cs typeface="B Titr" pitchFamily="2" charset="-78"/>
              </a:rPr>
              <a:t>    افزایش مصرف میوه و سبزیجات</a:t>
            </a:r>
            <a:endParaRPr lang="en-US" sz="5400" dirty="0">
              <a:cs typeface="B Titr" pitchFamily="2" charset="-78"/>
            </a:endParaRPr>
          </a:p>
        </p:txBody>
      </p:sp>
      <p:pic>
        <p:nvPicPr>
          <p:cNvPr id="10242" name="Picture 2" descr="5 خاصیت فوق العاده میوه و سبزیجات برای سلامتی - مجله اسنپ مارک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937" y="3768436"/>
            <a:ext cx="3387437" cy="22582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5112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lnSpc>
                <a:spcPct val="150000"/>
              </a:lnSpc>
              <a:buFont typeface="Wingdings" panose="05000000000000000000" pitchFamily="2" charset="2"/>
              <a:buChar char="v"/>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مصرف ميوه و سبزي از اجزای مهم برنامه غذايي سالم است. ميوه‌ها و سبزي‌ها به علت داشتن ويتامين‌ها، مواد معدني، آنتي اكسيدان‌ها و فيبر نقش مهمي در پيشگيري و درمان انواع سرطان‌ها به خصوص سرطان‌هاي سيستم گوارشي، بيماري‌هاي قلبي عروقي، سكته مغزي، پوكي استخوان، ديابت و چاقي دارند.</a:t>
            </a:r>
            <a:endParaRPr lang="fa-IR" sz="2400" b="1"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50000"/>
              </a:lnSpc>
              <a:buFont typeface="Wingdings" panose="05000000000000000000" pitchFamily="2" charset="2"/>
              <a:buChar char="v"/>
            </a:pP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اثرات حفاظتي آنها احتمالا مربوط به آنتي‌اكسيدان‌ها و ريزمغذي‌هايي مانند فلاونویيدها، كاروتنویيدها، ويتامين </a:t>
            </a:r>
            <a:r>
              <a:rPr lang="en-US" sz="2400" b="1" dirty="0">
                <a:effectLst/>
                <a:latin typeface="Times New Roman" panose="02020603050405020304" pitchFamily="18" charset="0"/>
                <a:ea typeface="Times New Roman" panose="02020603050405020304" pitchFamily="18" charset="0"/>
                <a:cs typeface="B Nazanin" panose="00000400000000000000" pitchFamily="2" charset="-78"/>
              </a:rPr>
              <a:t>C</a:t>
            </a:r>
            <a:r>
              <a:rPr lang="ar-SA" sz="2400" b="1" dirty="0">
                <a:effectLst/>
                <a:latin typeface="Times New Roman" panose="02020603050405020304" pitchFamily="18" charset="0"/>
                <a:ea typeface="Times New Roman" panose="02020603050405020304" pitchFamily="18" charset="0"/>
                <a:cs typeface="B Nazanin" panose="00000400000000000000" pitchFamily="2" charset="-78"/>
              </a:rPr>
              <a:t>، فوليك اسيد و همچنين فيبرهاي غذايي است كه در ميوه و سبزي به‌وفور وجود دارد. ايـــن تــركيبات فعاليت مواد سرطان‌زا را متوقف يا سركوب می‌کنند.</a:t>
            </a:r>
            <a:endParaRPr lang="fa-IR" sz="2400" b="1"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6973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lnSpc>
                <a:spcPct val="150000"/>
              </a:lnSpc>
              <a:buFont typeface="Wingdings" panose="05000000000000000000" pitchFamily="2" charset="2"/>
              <a:buChar char="v"/>
            </a:pPr>
            <a:r>
              <a:rPr lang="ar-SA" sz="4000" b="1" dirty="0">
                <a:effectLst/>
                <a:latin typeface="Times New Roman" panose="02020603050405020304" pitchFamily="18" charset="0"/>
                <a:ea typeface="Times New Roman" panose="02020603050405020304" pitchFamily="18" charset="0"/>
                <a:cs typeface="B Nazanin" panose="00000400000000000000" pitchFamily="2" charset="-78"/>
              </a:rPr>
              <a:t>مصرف ناكافي ميوه و سبزي‌ها عامل </a:t>
            </a:r>
            <a:r>
              <a:rPr lang="ar-SA" sz="4000" b="1" dirty="0">
                <a:solidFill>
                  <a:srgbClr val="FFC000"/>
                </a:solidFill>
                <a:effectLst/>
                <a:latin typeface="Times New Roman" panose="02020603050405020304" pitchFamily="18" charset="0"/>
                <a:ea typeface="Times New Roman" panose="02020603050405020304" pitchFamily="18" charset="0"/>
                <a:cs typeface="B Nazanin" panose="00000400000000000000" pitchFamily="2" charset="-78"/>
              </a:rPr>
              <a:t>19 درصد از سرطان‌هاي دستگاه گوارش</a:t>
            </a:r>
            <a:r>
              <a:rPr lang="ar-SA" sz="40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4000" b="1" u="sng" dirty="0">
                <a:solidFill>
                  <a:srgbClr val="FFC000"/>
                </a:solidFill>
                <a:effectLst/>
                <a:latin typeface="Times New Roman" panose="02020603050405020304" pitchFamily="18" charset="0"/>
                <a:ea typeface="Times New Roman" panose="02020603050405020304" pitchFamily="18" charset="0"/>
                <a:cs typeface="B Nazanin" panose="00000400000000000000" pitchFamily="2" charset="-78"/>
              </a:rPr>
              <a:t>31 درصد بيماري‌هاي ايسكمي قلب و 11 درصد سكته‌هاي مغزي </a:t>
            </a:r>
            <a:r>
              <a:rPr lang="ar-SA" sz="4000" b="1" dirty="0">
                <a:effectLst/>
                <a:latin typeface="Times New Roman" panose="02020603050405020304" pitchFamily="18" charset="0"/>
                <a:ea typeface="Times New Roman" panose="02020603050405020304" pitchFamily="18" charset="0"/>
                <a:cs typeface="B Nazanin" panose="00000400000000000000" pitchFamily="2" charset="-78"/>
              </a:rPr>
              <a:t>در دنياست. </a:t>
            </a:r>
            <a:endParaRPr lang="en-US" sz="4000" b="1"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43737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fontScale="92500" lnSpcReduction="1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r" rtl="1">
              <a:lnSpc>
                <a:spcPct val="150000"/>
              </a:lnSpc>
            </a:pPr>
            <a:r>
              <a:rPr lang="ar-SA" sz="3300" dirty="0">
                <a:effectLst/>
                <a:latin typeface="Tahoma" panose="020B0604030504040204" pitchFamily="34" charset="0"/>
                <a:ea typeface="Times New Roman" panose="02020603050405020304" pitchFamily="18" charset="0"/>
                <a:cs typeface="B Titr" panose="00000700000000000000" pitchFamily="2" charset="-78"/>
              </a:rPr>
              <a:t>چگونه از گروه‌ ميوه‌ها به نحو صحيح</a:t>
            </a:r>
            <a:r>
              <a:rPr lang="ar-SA" sz="3300"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3300" dirty="0">
                <a:effectLst/>
                <a:latin typeface="Tahoma" panose="020B0604030504040204" pitchFamily="34" charset="0"/>
                <a:ea typeface="Times New Roman" panose="02020603050405020304" pitchFamily="18" charset="0"/>
                <a:cs typeface="B Titr" panose="00000700000000000000" pitchFamily="2" charset="-78"/>
              </a:rPr>
              <a:t>استفاده کنیم ؟</a:t>
            </a:r>
            <a:endParaRPr lang="en-US" sz="33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arenR"/>
            </a:pPr>
            <a:r>
              <a:rPr lang="fa-IR" sz="2900" b="1" dirty="0">
                <a:latin typeface="Tahoma" panose="020B0604030504040204" pitchFamily="34" charset="0"/>
                <a:cs typeface="B Nazanin" panose="00000400000000000000" pitchFamily="2" charset="-78"/>
              </a:rPr>
              <a:t>مصرف انواع ميوه‌ها، به علت دارا بودن خواص تغذيه‌اي مناسب و ارزش تغذيه‌اي بالا در روز توصيه مي‌شود</a:t>
            </a:r>
            <a:r>
              <a:rPr lang="en-US" sz="2900" b="1" dirty="0">
                <a:latin typeface="Tahoma" panose="020B0604030504040204" pitchFamily="34" charset="0"/>
                <a:cs typeface="B Nazanin" panose="00000400000000000000" pitchFamily="2" charset="-78"/>
              </a:rPr>
              <a:t>.</a:t>
            </a:r>
          </a:p>
          <a:p>
            <a:pPr marL="342900" lvl="0" indent="-342900" algn="just" rtl="1">
              <a:lnSpc>
                <a:spcPct val="150000"/>
              </a:lnSpc>
              <a:buFont typeface="+mj-lt"/>
              <a:buAutoNum type="arabicParenR"/>
            </a:pPr>
            <a:r>
              <a:rPr lang="ar-SA" sz="2900" b="1" dirty="0">
                <a:latin typeface="Tahoma" panose="020B0604030504040204" pitchFamily="34" charset="0"/>
                <a:cs typeface="B Nazanin" panose="00000400000000000000" pitchFamily="2" charset="-78"/>
              </a:rPr>
              <a:t>میوه­های تازه یا آبمیوه طبیعی را به عنوان میان وعده در طول روز مصرف کنید. </a:t>
            </a:r>
            <a:endParaRPr lang="fa-IR" sz="2900" b="1" dirty="0">
              <a:latin typeface="Tahoma" panose="020B0604030504040204" pitchFamily="34" charset="0"/>
              <a:cs typeface="B Nazanin" panose="00000400000000000000" pitchFamily="2" charset="-78"/>
            </a:endParaRPr>
          </a:p>
          <a:p>
            <a:pPr marL="342900" lvl="0" indent="-342900" algn="just" rtl="1">
              <a:lnSpc>
                <a:spcPct val="150000"/>
              </a:lnSpc>
              <a:buFont typeface="+mj-lt"/>
              <a:buAutoNum type="arabicParenR"/>
            </a:pPr>
            <a:r>
              <a:rPr lang="ar-SA" sz="2900" b="1" dirty="0">
                <a:latin typeface="Tahoma" panose="020B0604030504040204" pitchFamily="34" charset="0"/>
                <a:cs typeface="B Nazanin" panose="00000400000000000000" pitchFamily="2" charset="-78"/>
              </a:rPr>
              <a:t>از خوردن </a:t>
            </a:r>
            <a:r>
              <a:rPr lang="ar-SA" sz="2900" b="1" dirty="0">
                <a:latin typeface="Tahoma" panose="020B060403050404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آب میوه های مصنوعی</a:t>
            </a:r>
            <a:r>
              <a:rPr lang="en-US" sz="2900" b="1" dirty="0">
                <a:latin typeface="Tahoma" panose="020B0604030504040204" pitchFamily="34" charset="0"/>
                <a:cs typeface="B Nazanin" panose="00000400000000000000" pitchFamily="2" charset="-78"/>
              </a:rPr>
              <a:t> </a:t>
            </a:r>
            <a:r>
              <a:rPr lang="ar-SA" sz="2900" b="1" dirty="0">
                <a:latin typeface="Tahoma" panose="020B0604030504040204" pitchFamily="34" charset="0"/>
                <a:cs typeface="B Nazanin" panose="00000400000000000000" pitchFamily="2" charset="-78"/>
              </a:rPr>
              <a:t>پرهیز کنید و به جای آن از میوه یا آب ميوه استفاده کنید. </a:t>
            </a:r>
            <a:endParaRPr lang="en-US" sz="2900" b="1" dirty="0">
              <a:latin typeface="Tahoma" panose="020B060403050404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7056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648407" cy="4604196"/>
          </a:xfrm>
        </p:spPr>
        <p:txBody>
          <a:bodyPr>
            <a:normAutofit fontScale="85000" lnSpcReduction="2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r" rtl="1">
              <a:lnSpc>
                <a:spcPct val="150000"/>
              </a:lnSpc>
            </a:pPr>
            <a:r>
              <a:rPr lang="ar-SA" sz="3300" dirty="0">
                <a:effectLst/>
                <a:latin typeface="Tahoma" panose="020B0604030504040204" pitchFamily="34" charset="0"/>
                <a:ea typeface="Times New Roman" panose="02020603050405020304" pitchFamily="18" charset="0"/>
                <a:cs typeface="B Titr" panose="00000700000000000000" pitchFamily="2" charset="-78"/>
              </a:rPr>
              <a:t>چگونه از گروه‌ ميوه‌ها به نحو صحيح</a:t>
            </a:r>
            <a:r>
              <a:rPr lang="ar-SA" sz="3300"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3300" dirty="0">
                <a:effectLst/>
                <a:latin typeface="Tahoma" panose="020B0604030504040204" pitchFamily="34" charset="0"/>
                <a:ea typeface="Times New Roman" panose="02020603050405020304" pitchFamily="18" charset="0"/>
                <a:cs typeface="B Titr" panose="00000700000000000000" pitchFamily="2" charset="-78"/>
              </a:rPr>
              <a:t>استفاده کنیم ؟</a:t>
            </a:r>
            <a:endParaRPr lang="en-US" sz="3300" dirty="0">
              <a:effectLst/>
              <a:latin typeface="Times New Roman" panose="02020603050405020304" pitchFamily="18" charset="0"/>
              <a:ea typeface="Times New Roman" panose="02020603050405020304" pitchFamily="18" charset="0"/>
            </a:endParaRPr>
          </a:p>
          <a:p>
            <a:pPr marL="514350" lvl="0" indent="-514350" algn="just" rtl="1">
              <a:lnSpc>
                <a:spcPct val="150000"/>
              </a:lnSpc>
              <a:buFont typeface="+mj-lt"/>
              <a:buAutoNum type="arabicParenR"/>
            </a:pPr>
            <a:r>
              <a:rPr lang="fa-IR" sz="2900" b="1" dirty="0">
                <a:latin typeface="Tahoma" panose="020B0604030504040204" pitchFamily="34" charset="0"/>
                <a:cs typeface="B Nazanin" panose="00000400000000000000" pitchFamily="2" charset="-78"/>
              </a:rPr>
              <a:t>برخي از ميوه‌ها حاوي قند نسبتاً بالا هستند، مانند موز، خربزه، انگور و انجير، بنابراين افراط در مصرف آنها موجب افزايش وزن و چاقي مي‌شود.</a:t>
            </a:r>
            <a:endParaRPr lang="en-US" sz="2900" b="1" dirty="0">
              <a:latin typeface="Tahoma" panose="020B0604030504040204" pitchFamily="34" charset="0"/>
              <a:cs typeface="B Nazanin" panose="00000400000000000000" pitchFamily="2" charset="-78"/>
            </a:endParaRPr>
          </a:p>
          <a:p>
            <a:pPr marL="514350" lvl="0" indent="-514350" algn="just" rtl="1">
              <a:lnSpc>
                <a:spcPct val="150000"/>
              </a:lnSpc>
              <a:buFont typeface="+mj-lt"/>
              <a:buAutoNum type="arabicParenR"/>
            </a:pPr>
            <a:r>
              <a:rPr lang="en-US" sz="2900" b="1" dirty="0">
                <a:latin typeface="Tahoma" panose="020B0604030504040204" pitchFamily="34" charset="0"/>
                <a:cs typeface="B Nazanin" panose="00000400000000000000" pitchFamily="2" charset="-78"/>
              </a:rPr>
              <a:t> </a:t>
            </a:r>
            <a:r>
              <a:rPr lang="fa-IR" sz="2900" b="1" dirty="0">
                <a:latin typeface="Tahoma" panose="020B0604030504040204" pitchFamily="34" charset="0"/>
                <a:cs typeface="B Nazanin" panose="00000400000000000000" pitchFamily="2" charset="-78"/>
              </a:rPr>
              <a:t>ميوه‌ها را قبل از مصرف بايد به‌خوبي شسته و ضد عفوني كرد، به‌خصوص ميوه‌هايي كه با پوست ميل مي‌شوند، مانند سيب، هلو، گلابي و ...</a:t>
            </a:r>
            <a:endParaRPr lang="en-US" sz="2900" b="1" dirty="0">
              <a:latin typeface="Tahoma" panose="020B0604030504040204" pitchFamily="34" charset="0"/>
              <a:cs typeface="B Nazanin" panose="00000400000000000000" pitchFamily="2" charset="-78"/>
            </a:endParaRPr>
          </a:p>
          <a:p>
            <a:pPr marL="514350" lvl="0" indent="-514350" algn="just" rtl="1">
              <a:lnSpc>
                <a:spcPct val="150000"/>
              </a:lnSpc>
              <a:buFont typeface="+mj-lt"/>
              <a:buAutoNum type="arabicParenR"/>
            </a:pPr>
            <a:r>
              <a:rPr lang="en-US" sz="2900" b="1" dirty="0">
                <a:latin typeface="Tahoma" panose="020B0604030504040204" pitchFamily="34" charset="0"/>
                <a:cs typeface="B Nazanin" panose="00000400000000000000" pitchFamily="2" charset="-78"/>
              </a:rPr>
              <a:t> </a:t>
            </a:r>
            <a:r>
              <a:rPr lang="ar-SA" sz="2900" b="1" dirty="0">
                <a:latin typeface="Tahoma" panose="020B0604030504040204" pitchFamily="34" charset="0"/>
                <a:cs typeface="B Nazanin" panose="00000400000000000000" pitchFamily="2" charset="-78"/>
              </a:rPr>
              <a:t>بهتر است ميوهايي‌ كه پوست آنها قابل مصرف است، با پوست ميل شوند تا فیبر بیشتری دریافت کنید.</a:t>
            </a:r>
            <a:endParaRPr lang="en-US" sz="2900" b="1" dirty="0">
              <a:latin typeface="Tahoma" panose="020B0604030504040204" pitchFamily="34" charset="0"/>
              <a:cs typeface="B Nazanin" panose="00000400000000000000" pitchFamily="2" charset="-78"/>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0060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fontScale="92500" lnSpcReduction="2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b="1" dirty="0">
                <a:effectLst/>
                <a:latin typeface="Tahoma" panose="020B0604030504040204" pitchFamily="34" charset="0"/>
                <a:ea typeface="Times New Roman" panose="02020603050405020304" pitchFamily="18" charset="0"/>
                <a:cs typeface="B Titr" panose="00000700000000000000" pitchFamily="2" charset="-78"/>
              </a:rPr>
              <a:t>چگونه باید از گروه سبزی­ها به نحو صحيح استفاده کرد؟</a:t>
            </a:r>
            <a:endParaRPr lang="en-US" sz="1800" dirty="0">
              <a:effectLst/>
              <a:latin typeface="Times New Roman" panose="02020603050405020304" pitchFamily="18" charset="0"/>
              <a:ea typeface="Times New Roman" panose="02020603050405020304" pitchFamily="18" charset="0"/>
            </a:endParaRPr>
          </a:p>
          <a:p>
            <a:pPr lvl="0" algn="just" rtl="1">
              <a:lnSpc>
                <a:spcPct val="150000"/>
              </a:lnSpc>
              <a:buFont typeface="Wingdings" panose="05000000000000000000" pitchFamily="2" charset="2"/>
              <a:buChar char="q"/>
            </a:pPr>
            <a:r>
              <a:rPr lang="ar-SA" sz="2800" dirty="0">
                <a:effectLst/>
                <a:latin typeface="Tahoma" panose="020B0604030504040204" pitchFamily="34" charset="0"/>
                <a:ea typeface="Times New Roman" panose="02020603050405020304" pitchFamily="18" charset="0"/>
                <a:cs typeface="B Nazanin" panose="00000400000000000000" pitchFamily="2" charset="-78"/>
              </a:rPr>
              <a:t>در هر فصل از سبزی‌هاي همان فصل استفاده کنید.</a:t>
            </a:r>
            <a:endParaRPr lang="en-US" sz="2800" dirty="0">
              <a:effectLst/>
              <a:latin typeface="Times New Roman" panose="02020603050405020304" pitchFamily="18" charset="0"/>
              <a:ea typeface="Times New Roman" panose="02020603050405020304" pitchFamily="18" charset="0"/>
            </a:endParaRPr>
          </a:p>
          <a:p>
            <a:pPr lvl="0" algn="just" rtl="1">
              <a:lnSpc>
                <a:spcPct val="150000"/>
              </a:lnSpc>
              <a:buFont typeface="Wingdings" panose="05000000000000000000" pitchFamily="2" charset="2"/>
              <a:buChar char="q"/>
            </a:pPr>
            <a:r>
              <a:rPr lang="ar-SA" sz="2800" dirty="0">
                <a:effectLst/>
                <a:latin typeface="Tahoma" panose="020B0604030504040204" pitchFamily="34" charset="0"/>
                <a:ea typeface="Times New Roman" panose="02020603050405020304" pitchFamily="18" charset="0"/>
                <a:cs typeface="B Nazanin" panose="00000400000000000000" pitchFamily="2" charset="-78"/>
              </a:rPr>
              <a:t>در هر وعده غذایی حتما در کنار غذا از سبزی ها استفاده کنید. استفاده از سبزي و سالاد به مقدار</a:t>
            </a:r>
            <a:r>
              <a:rPr lang="ar-SA" sz="2800"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2800" dirty="0">
                <a:effectLst/>
                <a:latin typeface="Tahoma" panose="020B0604030504040204" pitchFamily="34" charset="0"/>
                <a:ea typeface="Times New Roman" panose="02020603050405020304" pitchFamily="18" charset="0"/>
                <a:cs typeface="B Nazanin" panose="00000400000000000000" pitchFamily="2" charset="-78"/>
              </a:rPr>
              <a:t>كافي در وعده‌‌هاي ناهار و شام بسيار مفيد است</a:t>
            </a:r>
            <a:r>
              <a:rPr lang="en-US" sz="2800" dirty="0">
                <a:effectLst/>
                <a:latin typeface="Tahoma" panose="020B0604030504040204" pitchFamily="34" charset="0"/>
                <a:ea typeface="Times New Roman" panose="02020603050405020304" pitchFamily="18" charset="0"/>
                <a:cs typeface="B Nazanin" panose="00000400000000000000" pitchFamily="2" charset="-78"/>
              </a:rPr>
              <a:t>.</a:t>
            </a:r>
            <a:endParaRPr lang="en-US" sz="2800" dirty="0">
              <a:effectLst/>
              <a:latin typeface="Times New Roman" panose="02020603050405020304" pitchFamily="18" charset="0"/>
              <a:ea typeface="Times New Roman" panose="02020603050405020304" pitchFamily="18" charset="0"/>
            </a:endParaRPr>
          </a:p>
          <a:p>
            <a:pPr lvl="0" algn="just" rtl="1">
              <a:lnSpc>
                <a:spcPct val="150000"/>
              </a:lnSpc>
              <a:buFont typeface="Wingdings" panose="05000000000000000000" pitchFamily="2" charset="2"/>
              <a:buChar char="q"/>
            </a:pPr>
            <a:r>
              <a:rPr lang="ar-SA" sz="2800" dirty="0">
                <a:effectLst/>
                <a:latin typeface="Tahoma" panose="020B0604030504040204" pitchFamily="34" charset="0"/>
                <a:ea typeface="Times New Roman" panose="02020603050405020304" pitchFamily="18" charset="0"/>
                <a:cs typeface="B Nazanin" panose="00000400000000000000" pitchFamily="2" charset="-78"/>
              </a:rPr>
              <a:t>اگر برای وعده ناهار یا شام سالاد در نظر گرفته می­شود نباید از ساعات قبل سالاد را تهیه کرد زیرا ویتامین­های موجود در اجزا سالاد مثل گوجه فرنگی، پیاز، فلفل دلمه­ای و ... در معرض هوا تخریب شده و از بین می­رود</a:t>
            </a:r>
            <a:r>
              <a:rPr lang="en-US" sz="2800" dirty="0">
                <a:effectLst/>
                <a:latin typeface="Tahoma" panose="020B0604030504040204" pitchFamily="34" charset="0"/>
                <a:ea typeface="Times New Roman" panose="02020603050405020304" pitchFamily="18" charset="0"/>
                <a:cs typeface="B Nazanin" panose="00000400000000000000" pitchFamily="2" charset="-78"/>
              </a:rPr>
              <a:t>.</a:t>
            </a:r>
            <a:endParaRPr lang="en-US" sz="2800"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4596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b="1" dirty="0">
                <a:effectLst/>
                <a:latin typeface="Tahoma" panose="020B0604030504040204" pitchFamily="34" charset="0"/>
                <a:ea typeface="Times New Roman" panose="02020603050405020304" pitchFamily="18" charset="0"/>
                <a:cs typeface="B Titr" panose="00000700000000000000" pitchFamily="2" charset="-78"/>
              </a:rPr>
              <a:t>چگونه باید از گروه سبزی­ها به نحو صحيح استفاده کرد؟</a:t>
            </a:r>
            <a:endParaRPr lang="en-US" sz="1800" dirty="0">
              <a:effectLst/>
              <a:latin typeface="Times New Roman" panose="02020603050405020304" pitchFamily="18" charset="0"/>
              <a:ea typeface="Times New Roman" panose="02020603050405020304" pitchFamily="18" charset="0"/>
            </a:endParaRPr>
          </a:p>
          <a:p>
            <a:pPr lvl="0" algn="just" rtl="1">
              <a:lnSpc>
                <a:spcPct val="150000"/>
              </a:lnSpc>
              <a:buFont typeface="Wingdings" panose="05000000000000000000" pitchFamily="2" charset="2"/>
              <a:buChar char="q"/>
            </a:pPr>
            <a:r>
              <a:rPr lang="ar-SA" sz="3200" dirty="0">
                <a:effectLst/>
                <a:latin typeface="Tahoma" panose="020B0604030504040204" pitchFamily="34" charset="0"/>
                <a:ea typeface="Times New Roman" panose="02020603050405020304" pitchFamily="18" charset="0"/>
                <a:cs typeface="B Nazanin" panose="00000400000000000000" pitchFamily="2" charset="-78"/>
              </a:rPr>
              <a:t>سبزيجات سبز تيره و زرد تيره را انتخاب كنيد، مثل اسفناج، هويج، فلفل، بروكلي.</a:t>
            </a:r>
            <a:endParaRPr lang="en-US" sz="3200" dirty="0">
              <a:effectLst/>
              <a:latin typeface="Times New Roman" panose="02020603050405020304" pitchFamily="18" charset="0"/>
              <a:ea typeface="Times New Roman" panose="02020603050405020304" pitchFamily="18" charset="0"/>
            </a:endParaRPr>
          </a:p>
          <a:p>
            <a:pPr lvl="0" algn="just" rtl="1">
              <a:lnSpc>
                <a:spcPct val="150000"/>
              </a:lnSpc>
              <a:buFont typeface="Wingdings" panose="05000000000000000000" pitchFamily="2" charset="2"/>
              <a:buChar char="q"/>
            </a:pPr>
            <a:r>
              <a:rPr lang="ar-SA" sz="3200" dirty="0">
                <a:effectLst/>
                <a:latin typeface="Tahoma" panose="020B0604030504040204" pitchFamily="34" charset="0"/>
                <a:ea typeface="Times New Roman" panose="02020603050405020304" pitchFamily="18" charset="0"/>
                <a:cs typeface="B Nazanin" panose="00000400000000000000" pitchFamily="2" charset="-78"/>
              </a:rPr>
              <a:t>سبزيجات تازه يا يخ زده مقدار نمك­شان كمتر از سبزيجات كنسرو شده مي­باشد. براي كمتر كردن ميزان نمك سبزيجات كنسرو شده مي­توانيد آنها را با آب بشوئيد.</a:t>
            </a:r>
            <a:endParaRPr lang="en-US" sz="3200" dirty="0">
              <a:effectLst/>
              <a:latin typeface="Times New Roman" panose="02020603050405020304" pitchFamily="18" charset="0"/>
              <a:ea typeface="Times New Roman" panose="02020603050405020304" pitchFamily="18" charset="0"/>
            </a:endParaRPr>
          </a:p>
          <a:p>
            <a:pPr algn="just" rtl="1">
              <a:lnSpc>
                <a:spcPct val="115000"/>
              </a:lnSpc>
            </a:pPr>
            <a:endParaRPr lang="en-US"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08401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b="1" dirty="0">
                <a:effectLst/>
                <a:latin typeface="Tahoma" panose="020B0604030504040204" pitchFamily="34" charset="0"/>
                <a:ea typeface="Times New Roman" panose="02020603050405020304" pitchFamily="18" charset="0"/>
                <a:cs typeface="B Titr" panose="00000700000000000000" pitchFamily="2" charset="-78"/>
              </a:rPr>
              <a:t>چگونه باید از گروه سبزی­ها به نحو صحيح استفاده کرد؟</a:t>
            </a:r>
            <a:endParaRPr lang="en-US" sz="1800" dirty="0">
              <a:effectLst/>
              <a:latin typeface="Times New Roman" panose="02020603050405020304" pitchFamily="18" charset="0"/>
              <a:ea typeface="Times New Roman" panose="02020603050405020304" pitchFamily="18" charset="0"/>
            </a:endParaRPr>
          </a:p>
          <a:p>
            <a:pPr lvl="5">
              <a:lnSpc>
                <a:spcPct val="200000"/>
              </a:lnSpc>
              <a:buFont typeface="Wingdings" panose="05000000000000000000" pitchFamily="2" charset="2"/>
              <a:buChar char="q"/>
            </a:pPr>
            <a:r>
              <a:rPr lang="ar-SA" sz="2400" b="1" dirty="0">
                <a:effectLst/>
                <a:latin typeface="Tahoma" panose="020B0604030504040204" pitchFamily="34" charset="0"/>
                <a:ea typeface="Times New Roman" panose="02020603050405020304" pitchFamily="18" charset="0"/>
                <a:cs typeface="B Nazanin" panose="00000400000000000000" pitchFamily="2" charset="-78"/>
              </a:rPr>
              <a:t>کودکان </a:t>
            </a:r>
            <a:r>
              <a:rPr lang="ar-SA" sz="2400" b="1" dirty="0">
                <a:effectLst/>
                <a:latin typeface="Times New Roman" panose="02020603050405020304" pitchFamily="18" charset="0"/>
                <a:ea typeface="Times New Roman" panose="02020603050405020304" pitchFamily="18" charset="0"/>
              </a:rPr>
              <a:t> </a:t>
            </a:r>
            <a:r>
              <a:rPr lang="ar-SA" sz="2400" b="1" dirty="0">
                <a:effectLst/>
                <a:latin typeface="Tahoma" panose="020B0604030504040204" pitchFamily="34" charset="0"/>
                <a:ea typeface="Times New Roman" panose="02020603050405020304" pitchFamily="18" charset="0"/>
                <a:cs typeface="B Nazanin" panose="00000400000000000000" pitchFamily="2" charset="-78"/>
              </a:rPr>
              <a:t>اغلب، غذاهايي را ترجیح می­دهند که به صورت جداگانه سرو شود و مخلوط نباشد. بنابراين، به جاي مخلوط سبزيجات، سبزي­ها </a:t>
            </a:r>
            <a:r>
              <a:rPr lang="ar-SA" sz="2400" b="1" dirty="0">
                <a:effectLst/>
                <a:latin typeface="Times New Roman" panose="02020603050405020304" pitchFamily="18" charset="0"/>
                <a:ea typeface="Times New Roman" panose="02020603050405020304" pitchFamily="18" charset="0"/>
              </a:rPr>
              <a:t> </a:t>
            </a:r>
            <a:r>
              <a:rPr lang="ar-SA" sz="2400" b="1" dirty="0">
                <a:effectLst/>
                <a:latin typeface="Tahoma" panose="020B0604030504040204" pitchFamily="34" charset="0"/>
                <a:ea typeface="Times New Roman" panose="02020603050405020304" pitchFamily="18" charset="0"/>
                <a:cs typeface="B Nazanin" panose="00000400000000000000" pitchFamily="2" charset="-78"/>
              </a:rPr>
              <a:t>را بطور جداگانه سرو كنيد و از سبزیجاتی که رنگ های قرمز و نارنجی دارند مانند هویج</a:t>
            </a:r>
            <a:r>
              <a:rPr lang="ar-SA" sz="2400" b="1" dirty="0">
                <a:effectLst/>
                <a:latin typeface="Times New Roman" panose="02020603050405020304" pitchFamily="18" charset="0"/>
                <a:ea typeface="Times New Roman" panose="02020603050405020304" pitchFamily="18" charset="0"/>
              </a:rPr>
              <a:t> </a:t>
            </a:r>
            <a:r>
              <a:rPr lang="ar-SA" sz="2400" b="1" dirty="0">
                <a:effectLst/>
                <a:latin typeface="Tahoma" panose="020B0604030504040204" pitchFamily="34" charset="0"/>
                <a:ea typeface="Times New Roman" panose="02020603050405020304" pitchFamily="18" charset="0"/>
                <a:cs typeface="B Nazanin" panose="00000400000000000000" pitchFamily="2" charset="-78"/>
              </a:rPr>
              <a:t>بیشتر استفاده کنید.</a:t>
            </a:r>
            <a:endParaRPr lang="en-US" sz="2400" b="1" dirty="0">
              <a:effectLst/>
              <a:latin typeface="Times New Roman" panose="02020603050405020304" pitchFamily="18" charset="0"/>
              <a:ea typeface="Times New Roman" panose="02020603050405020304" pitchFamily="18" charset="0"/>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7188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b="1" dirty="0">
                <a:effectLst/>
                <a:latin typeface="Tahoma" panose="020B0604030504040204" pitchFamily="34" charset="0"/>
                <a:ea typeface="Times New Roman" panose="02020603050405020304" pitchFamily="18" charset="0"/>
                <a:cs typeface="B Titr" panose="00000700000000000000" pitchFamily="2" charset="-78"/>
              </a:rPr>
              <a:t>چگونه باید از گروه سبزی­ها به نحو صحيح استفاده کرد؟</a:t>
            </a:r>
            <a:endParaRPr lang="en-US" sz="1800" dirty="0">
              <a:effectLst/>
              <a:latin typeface="Times New Roman" panose="02020603050405020304" pitchFamily="18" charset="0"/>
              <a:ea typeface="Times New Roman" panose="02020603050405020304" pitchFamily="18" charset="0"/>
            </a:endParaRPr>
          </a:p>
          <a:p>
            <a:pPr lvl="5">
              <a:lnSpc>
                <a:spcPct val="200000"/>
              </a:lnSpc>
              <a:buFont typeface="Wingdings" panose="05000000000000000000" pitchFamily="2" charset="2"/>
              <a:buChar char="q"/>
            </a:pPr>
            <a:r>
              <a:rPr lang="ar-SA" sz="1900" b="1" dirty="0">
                <a:effectLst/>
                <a:latin typeface="Tahoma" panose="020B0604030504040204" pitchFamily="34" charset="0"/>
                <a:ea typeface="Times New Roman" panose="02020603050405020304" pitchFamily="18" charset="0"/>
                <a:cs typeface="B Nazanin" panose="00000400000000000000" pitchFamily="2" charset="-78"/>
              </a:rPr>
              <a:t>کودکان سنین مدرسه و دانش آموزان را تشویق کنید که از جوانه گندم و جوانه ماش همراه با سالاد استفاده کنند. اگر مادران در منزل جوانه تهیه کنند حتی بعنوان تنقلات می­توانند برای افراد خانواده بویژه کودکان و دانش  آموزان از آن استفاده نمایند. </a:t>
            </a:r>
            <a:endParaRPr lang="en-US" sz="1900" b="1" dirty="0">
              <a:effectLst/>
              <a:latin typeface="Times New Roman" panose="02020603050405020304" pitchFamily="18" charset="0"/>
              <a:ea typeface="Times New Roman" panose="02020603050405020304" pitchFamily="18" charset="0"/>
            </a:endParaRPr>
          </a:p>
          <a:p>
            <a:pPr lvl="5">
              <a:lnSpc>
                <a:spcPct val="200000"/>
              </a:lnSpc>
              <a:buFont typeface="Wingdings" panose="05000000000000000000" pitchFamily="2" charset="2"/>
              <a:buChar char="q"/>
            </a:pPr>
            <a:r>
              <a:rPr lang="ar-SA" sz="1900" b="1" dirty="0">
                <a:effectLst/>
                <a:latin typeface="Tahoma" panose="020B0604030504040204" pitchFamily="34" charset="0"/>
                <a:ea typeface="Times New Roman" panose="02020603050405020304" pitchFamily="18" charset="0"/>
                <a:cs typeface="B Nazanin" panose="00000400000000000000" pitchFamily="2" charset="-78"/>
              </a:rPr>
              <a:t>تا جای ممکن سعی کنید از سبزیجات به صورت خام استفاده کنید چون ويتامين­هاي آن بيشتر حفظ مي شود. </a:t>
            </a:r>
            <a:endParaRPr lang="en-US" sz="2200" b="1" dirty="0">
              <a:solidFill>
                <a:schemeClr val="tx1"/>
              </a:solidFill>
              <a:latin typeface="Calibri" panose="020F0502020204030204" pitchFamily="34" charset="0"/>
              <a:cs typeface="B Nazanin" panose="00000400000000000000" pitchFamily="2" charset="-78"/>
            </a:endParaRPr>
          </a:p>
        </p:txBody>
      </p:sp>
      <p:pic>
        <p:nvPicPr>
          <p:cNvPr id="4"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3807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a:t>
            </a:r>
            <a:br>
              <a:rPr lang="fa-IR" sz="4000" b="1" dirty="0">
                <a:solidFill>
                  <a:srgbClr val="00B050"/>
                </a:solidFill>
                <a:cs typeface="B Nazanin" panose="00000400000000000000" pitchFamily="2" charset="-78"/>
              </a:rPr>
            </a:br>
            <a:r>
              <a:rPr lang="fa-IR" sz="4000" b="1" dirty="0">
                <a:solidFill>
                  <a:srgbClr val="00B050"/>
                </a:solidFill>
                <a:cs typeface="B Nazanin" panose="00000400000000000000" pitchFamily="2" charset="-78"/>
              </a:rPr>
              <a:t>    افزایش مصرف میوه و سبزیجات</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میدانید که: هر فرد روزانه به  4-2  واحد میوه و 5-3 واحد  سبزی نیاز  دارد.</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میدانید که: مصرف میوه و سبزی  در استان ما کمتر از استانداردهای موجود است.</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 دانید که</a:t>
            </a:r>
            <a:r>
              <a:rPr lang="ar-SA" sz="2800" b="1" dirty="0">
                <a:effectLst/>
                <a:latin typeface="Arial" panose="020B0604020202020204" pitchFamily="34" charset="0"/>
                <a:ea typeface="Times New Roman" panose="02020603050405020304" pitchFamily="18" charset="0"/>
                <a:cs typeface="B Nazanin" panose="00000400000000000000" pitchFamily="2" charset="-78"/>
              </a:rPr>
              <a:t>: مصرف پایین </a:t>
            </a:r>
            <a:r>
              <a:rPr lang="ar-SA" sz="1800" b="1" dirty="0">
                <a:effectLst/>
                <a:latin typeface="Arial" panose="020B0604020202020204" pitchFamily="34" charset="0"/>
                <a:ea typeface="Times New Roman" panose="02020603050405020304" pitchFamily="18" charset="0"/>
                <a:cs typeface="B Nazanin" panose="00000400000000000000" pitchFamily="2" charset="-78"/>
              </a:rPr>
              <a:t>ميوه‌ها و سبزي‌ها می تواند باعث بروز انواع سرطان‌ها به خصوص سرطان‌هاي سيستم گوارشي، بيماري‌هاي قلبي عروقي، سكته مغزي، پوكي استخوان، ديابت و چاقي شود. </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2400" b="1" dirty="0">
                <a:effectLst/>
                <a:latin typeface="Arial" panose="020B0604020202020204" pitchFamily="34" charset="0"/>
                <a:ea typeface="Times New Roman" panose="02020603050405020304" pitchFamily="18" charset="0"/>
                <a:cs typeface="B Titr" pitchFamily="2" charset="-78"/>
              </a:rPr>
              <a:t>پس بیایید: مصرف روزانه میوه و سبزی  را در برنامه غذایی روزانه خود افزایش دهیم.</a:t>
            </a:r>
            <a:endParaRPr lang="en-US" sz="2400" dirty="0">
              <a:effectLst/>
              <a:latin typeface="Times New Roman" panose="02020603050405020304" pitchFamily="18" charset="0"/>
              <a:ea typeface="Times New Roman" panose="02020603050405020304" pitchFamily="18" charset="0"/>
              <a:cs typeface="B Titr" pitchFamily="2" charset="-78"/>
            </a:endParaRPr>
          </a:p>
        </p:txBody>
      </p:sp>
      <p:pic>
        <p:nvPicPr>
          <p:cNvPr id="5" name="Picture 2" descr="5 خاصیت فوق العاده میوه و سبزیجات برای سلامتی - مجله اسنپ مارک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9" y="6220691"/>
            <a:ext cx="955964" cy="63730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624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6444" y="988906"/>
            <a:ext cx="10058400" cy="5869094"/>
          </a:xfrm>
        </p:spPr>
        <p:txBody>
          <a:bodyPr>
            <a:noAutofit/>
          </a:bodyPr>
          <a:lstStyle/>
          <a:p>
            <a:r>
              <a:rPr lang="fa-IR" sz="3600" dirty="0">
                <a:cs typeface="B Nazanin" pitchFamily="2" charset="-78"/>
              </a:rPr>
              <a:t>تغذیه صحیح به چه معناست؟</a:t>
            </a:r>
            <a:endParaRPr lang="en-US" sz="3600" dirty="0">
              <a:cs typeface="B Nazanin" pitchFamily="2" charset="-78"/>
            </a:endParaRPr>
          </a:p>
          <a:p>
            <a:r>
              <a:rPr lang="fa-IR" sz="3600" dirty="0">
                <a:cs typeface="B Nazanin" pitchFamily="2" charset="-78"/>
              </a:rPr>
              <a:t> تعادل در تغذیه به چه معناست؟</a:t>
            </a:r>
            <a:endParaRPr lang="en-US" sz="3600" dirty="0">
              <a:cs typeface="B Nazanin" pitchFamily="2" charset="-78"/>
            </a:endParaRPr>
          </a:p>
          <a:p>
            <a:r>
              <a:rPr lang="fa-IR" sz="3600" dirty="0">
                <a:cs typeface="B Nazanin" pitchFamily="2" charset="-78"/>
              </a:rPr>
              <a:t> تنوع در تغذیه به چه معناست؟ </a:t>
            </a:r>
            <a:endParaRPr lang="en-US" sz="3600" dirty="0">
              <a:cs typeface="B Nazanin" pitchFamily="2" charset="-78"/>
            </a:endParaRPr>
          </a:p>
          <a:p>
            <a:r>
              <a:rPr lang="fa-IR" sz="3600" dirty="0">
                <a:cs typeface="B Nazanin" pitchFamily="2" charset="-78"/>
              </a:rPr>
              <a:t> بهترین راه اطمینان از تعادل و تنوع در غذای روزانه چیست؟</a:t>
            </a:r>
            <a:endParaRPr lang="en-US" sz="3600" dirty="0">
              <a:cs typeface="B Nazanin" pitchFamily="2" charset="-78"/>
            </a:endParaRPr>
          </a:p>
          <a:p>
            <a:r>
              <a:rPr lang="fa-IR" sz="3600" dirty="0">
                <a:cs typeface="B Nazanin" pitchFamily="2" charset="-78"/>
              </a:rPr>
              <a:t> هرم غذایی چه چیزی را نشان می‌دهد؟ </a:t>
            </a:r>
            <a:br>
              <a:rPr lang="fa-IR" sz="3600" b="1" dirty="0">
                <a:cs typeface="B Nazanin" pitchFamily="2" charset="-78"/>
              </a:rPr>
            </a:br>
            <a:r>
              <a:rPr lang="fa-IR" sz="3600" dirty="0">
                <a:cs typeface="B Nazanin" pitchFamily="2" charset="-78"/>
              </a:rPr>
              <a:t> گروه‌های اصلی غذایی در هرم غذایی ایران کدامند؟</a:t>
            </a:r>
          </a:p>
          <a:p>
            <a:r>
              <a:rPr lang="fa-IR" sz="3600" dirty="0">
                <a:cs typeface="B Nazanin" pitchFamily="2" charset="-78"/>
              </a:rPr>
              <a:t> چرا چربی‌ها و شیرینی‌ها باید به مقدار کم مصرف شوند؟</a:t>
            </a:r>
            <a:endParaRPr lang="en-US" sz="3600" dirty="0">
              <a:cs typeface="B Nazanin" pitchFamily="2" charset="-78"/>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0604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r>
              <a:rPr lang="fa-IR" sz="5400" b="1" dirty="0">
                <a:solidFill>
                  <a:srgbClr val="00B050"/>
                </a:solidFill>
                <a:cs typeface="B Titr" pitchFamily="2" charset="-78"/>
              </a:rPr>
              <a:t>کاهش مصرف نمک</a:t>
            </a:r>
            <a:endParaRPr lang="en-US" sz="5400" dirty="0">
              <a:cs typeface="B Titr"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751" y="3359727"/>
            <a:ext cx="4393946" cy="2452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3126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dirty="0">
                <a:effectLst/>
                <a:latin typeface="Arial" panose="020B0604020202020204" pitchFamily="34" charset="0"/>
                <a:ea typeface="Times New Roman" panose="02020603050405020304" pitchFamily="18" charset="0"/>
                <a:cs typeface="B Titr" panose="00000700000000000000" pitchFamily="2" charset="-78"/>
              </a:rPr>
              <a:t> </a:t>
            </a:r>
            <a:r>
              <a:rPr lang="fa-IR" sz="1800" dirty="0">
                <a:effectLst/>
                <a:latin typeface="Arial" panose="020B0604020202020204" pitchFamily="34" charset="0"/>
                <a:ea typeface="Times New Roman" panose="02020603050405020304" pitchFamily="18" charset="0"/>
                <a:cs typeface="B Titr" panose="00000700000000000000" pitchFamily="2" charset="-78"/>
              </a:rPr>
              <a:t> </a:t>
            </a:r>
            <a:r>
              <a:rPr lang="ar-SA" sz="1800" dirty="0">
                <a:effectLst/>
                <a:latin typeface="Arial" panose="020B0604020202020204" pitchFamily="34" charset="0"/>
                <a:ea typeface="Times New Roman" panose="02020603050405020304" pitchFamily="18" charset="0"/>
                <a:cs typeface="B Titr" panose="00000700000000000000" pitchFamily="2" charset="-78"/>
              </a:rPr>
              <a:t>نمک یددار چیست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2800" dirty="0">
                <a:effectLst/>
                <a:latin typeface="Tahoma" panose="020B0604030504040204" pitchFamily="34" charset="0"/>
                <a:ea typeface="Times New Roman" panose="02020603050405020304" pitchFamily="18" charset="0"/>
                <a:cs typeface="B Nazanin" panose="00000400000000000000" pitchFamily="2" charset="-78"/>
              </a:rPr>
              <a:t>همان نمک خوراکی است که حاوی ید به مقدار جزیی می­باشد. </a:t>
            </a:r>
            <a:endParaRPr lang="fa-IR" sz="2800" dirty="0">
              <a:effectLst/>
              <a:latin typeface="Tahoma" panose="020B0604030504040204" pitchFamily="34" charset="0"/>
              <a:ea typeface="Times New Roman" panose="02020603050405020304" pitchFamily="18" charset="0"/>
              <a:cs typeface="B Nazanin" panose="00000400000000000000" pitchFamily="2" charset="-78"/>
            </a:endParaRPr>
          </a:p>
          <a:p>
            <a:pPr algn="just" rtl="1">
              <a:lnSpc>
                <a:spcPct val="150000"/>
              </a:lnSpc>
              <a:buFont typeface="Wingdings" panose="05000000000000000000" pitchFamily="2" charset="2"/>
              <a:buChar char="q"/>
            </a:pPr>
            <a:r>
              <a:rPr lang="ar-SA" sz="2800" dirty="0">
                <a:effectLst/>
                <a:latin typeface="Tahoma" panose="020B0604030504040204" pitchFamily="34" charset="0"/>
                <a:ea typeface="Times New Roman" panose="02020603050405020304" pitchFamily="18" charset="0"/>
                <a:cs typeface="B Nazanin" panose="00000400000000000000" pitchFamily="2" charset="-78"/>
              </a:rPr>
              <a:t>يد يكي از مواد مغذي ضروري براي رشد و تكامل كودكان است، به طوري كه كمبود آن موجب كاهش بهره هوشي مي­شود. کمبود ید در دوران بارداری موجب ناهنجاری­های جسمی و ذهنی، کری ولالی، سقط و مرده­زایی می شود. </a:t>
            </a:r>
            <a:endParaRPr lang="fa-IR" sz="2800" dirty="0">
              <a:effectLst/>
              <a:latin typeface="Tahoma" panose="020B0604030504040204" pitchFamily="34" charset="0"/>
              <a:ea typeface="Times New Roman" panose="02020603050405020304" pitchFamily="18" charset="0"/>
              <a:cs typeface="B Nazanin" panose="00000400000000000000"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3710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lnSpcReduction="1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pPr>
            <a:r>
              <a:rPr lang="ar-SA" sz="1800" dirty="0">
                <a:effectLst/>
                <a:latin typeface="Arial" panose="020B0604020202020204" pitchFamily="34" charset="0"/>
                <a:ea typeface="Times New Roman" panose="02020603050405020304" pitchFamily="18" charset="0"/>
                <a:cs typeface="B Titr" panose="00000700000000000000" pitchFamily="2" charset="-78"/>
              </a:rPr>
              <a:t> </a:t>
            </a:r>
            <a:r>
              <a:rPr lang="fa-IR" sz="1800" dirty="0">
                <a:effectLst/>
                <a:latin typeface="Arial" panose="020B0604020202020204" pitchFamily="34" charset="0"/>
                <a:ea typeface="Times New Roman" panose="02020603050405020304" pitchFamily="18" charset="0"/>
                <a:cs typeface="B Titr" panose="00000700000000000000" pitchFamily="2" charset="-78"/>
              </a:rPr>
              <a:t> </a:t>
            </a:r>
            <a:r>
              <a:rPr lang="ar-SA" sz="1800" dirty="0">
                <a:effectLst/>
                <a:latin typeface="Arial" panose="020B0604020202020204" pitchFamily="34" charset="0"/>
                <a:ea typeface="Times New Roman" panose="02020603050405020304" pitchFamily="18" charset="0"/>
                <a:cs typeface="B Titr" panose="00000700000000000000" pitchFamily="2" charset="-78"/>
              </a:rPr>
              <a:t>نمک یددار چیست ؟</a:t>
            </a:r>
            <a:endParaRPr lang="en-US" sz="1800"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3200" dirty="0">
                <a:effectLst/>
                <a:latin typeface="Tahoma" panose="020B0604030504040204" pitchFamily="34" charset="0"/>
                <a:ea typeface="Times New Roman" panose="02020603050405020304" pitchFamily="18" charset="0"/>
                <a:cs typeface="B Nazanin" panose="00000400000000000000" pitchFamily="2" charset="-78"/>
              </a:rPr>
              <a:t>کاهش بهره هوشی، کاهش قدرت یادگیری و افت تحصیلی، کاهش مقاومت بدن در برابر بیماری­ها از دیگر عوارض کمبود ید است. </a:t>
            </a:r>
            <a:endParaRPr lang="fa-IR" sz="3200" dirty="0">
              <a:effectLst/>
              <a:latin typeface="Tahoma" panose="020B0604030504040204" pitchFamily="34" charset="0"/>
              <a:ea typeface="Times New Roman" panose="02020603050405020304" pitchFamily="18" charset="0"/>
              <a:cs typeface="B Nazanin" panose="00000400000000000000" pitchFamily="2" charset="-78"/>
            </a:endParaRPr>
          </a:p>
          <a:p>
            <a:pPr algn="just" rtl="1">
              <a:lnSpc>
                <a:spcPct val="150000"/>
              </a:lnSpc>
              <a:buFont typeface="Wingdings" panose="05000000000000000000" pitchFamily="2" charset="2"/>
              <a:buChar char="q"/>
            </a:pPr>
            <a:r>
              <a:rPr lang="ar-SA" sz="3200" dirty="0">
                <a:effectLst/>
                <a:latin typeface="Tahoma" panose="020B0604030504040204" pitchFamily="34" charset="0"/>
                <a:ea typeface="Times New Roman" panose="02020603050405020304" pitchFamily="18" charset="0"/>
                <a:cs typeface="B Nazanin" panose="00000400000000000000" pitchFamily="2" charset="-78"/>
              </a:rPr>
              <a:t>میزان ید موجود در منابع غذایی گیاهی و حیوانی در کشور ما برای تامین ید مورد نیاز بدن کافی نیست و ید مورد نیاز بدن عمدتاً از طریق مصرف نمک یددار تامین می­شود.  </a:t>
            </a:r>
            <a:endParaRPr lang="en-US" sz="3200" dirty="0">
              <a:effectLst/>
              <a:latin typeface="Times New Roman" panose="02020603050405020304" pitchFamily="18" charset="0"/>
              <a:ea typeface="Times New Roman" panose="02020603050405020304"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2955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r>
              <a:rPr lang="ar-SA" sz="1800" dirty="0">
                <a:effectLst/>
                <a:latin typeface="Arial" panose="020B0604020202020204" pitchFamily="34" charset="0"/>
                <a:ea typeface="Times New Roman" panose="02020603050405020304" pitchFamily="18" charset="0"/>
                <a:cs typeface="B Titr" panose="00000700000000000000" pitchFamily="2" charset="-78"/>
              </a:rPr>
              <a:t>مضرات مصرف سنگ نمک و نمک دریا چیست ؟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pPr>
            <a:r>
              <a:rPr lang="ar-SA" sz="2800" dirty="0">
                <a:effectLst/>
                <a:latin typeface="Tahoma" panose="020B0604030504040204" pitchFamily="34" charset="0"/>
                <a:ea typeface="Times New Roman" panose="02020603050405020304" pitchFamily="18" charset="0"/>
                <a:cs typeface="B Nazanin" panose="00000400000000000000" pitchFamily="2" charset="-78"/>
              </a:rPr>
              <a:t>سنگ نمک که از معادن نمک به دست می­آید اغلب دارای انواع ناخالصی­های مختلف و حتی فلزات سنگین مثل سرب، جیوه، کادمیوم و یا آرسنیک می­باشد. این فلزات سمی خاصیت سرطان زایی دارند. بنابراین استفاده از سنگ نمک به دلیل به خطر انداختن سلامت توصیه نمی­شود. </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1394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r>
              <a:rPr lang="ar-SA" sz="1800" dirty="0">
                <a:effectLst/>
                <a:latin typeface="Arial" panose="020B0604020202020204" pitchFamily="34" charset="0"/>
                <a:ea typeface="Times New Roman" panose="02020603050405020304" pitchFamily="18" charset="0"/>
                <a:cs typeface="B Titr" panose="00000700000000000000" pitchFamily="2" charset="-78"/>
              </a:rPr>
              <a:t>مضرات مصرف سنگ نمک و نمک دریا چیست ؟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pPr>
            <a:r>
              <a:rPr lang="ar-SA" sz="2400" dirty="0">
                <a:effectLst/>
                <a:latin typeface="Tahoma" panose="020B0604030504040204" pitchFamily="34" charset="0"/>
                <a:ea typeface="Times New Roman" panose="02020603050405020304" pitchFamily="18" charset="0"/>
                <a:cs typeface="B Nazanin" panose="00000400000000000000" pitchFamily="2" charset="-78"/>
              </a:rPr>
              <a:t>اخیرا تبلیغات غیر واقع در خصوص مصرف نمک دریا در جامعه شایع شده، در حالی که این نوع نمک­ها غیرمجاز و فاقد پروانه ساخت بوده و به دلایل مختلف سلامتی افراد جامعه را تهدید می­کند. این نمک، تصفیه نشده و دارای انواع ناخالصی­ها از جمله فلزات سنگین است که خطر سرطان­زایی آن­ها به اثبات رسیده است. علاوه بر ناخالصی، میزان ید آن کم یا حتی فاقد ید است. بنابراین نمک باید مقدار بسیار کم مصرف شود و همان مقدار کم نمک نیز فقط از نوع تصفیه شده یددار باشد.</a:t>
            </a:r>
            <a:endParaRPr lang="en-US" sz="24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0471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lnSpcReduction="1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r>
              <a:rPr lang="ar-SA" sz="1800" dirty="0">
                <a:effectLst/>
                <a:latin typeface="Arial" panose="020B0604020202020204" pitchFamily="34" charset="0"/>
                <a:ea typeface="Times New Roman" panose="02020603050405020304" pitchFamily="18" charset="0"/>
                <a:cs typeface="B Titr" panose="00000700000000000000" pitchFamily="2" charset="-78"/>
              </a:rPr>
              <a:t>مهمترین منابع دریافت نمک در رژیم غذایی کدام  منابع هستند ؟ </a:t>
            </a:r>
            <a:endParaRPr lang="en-US" sz="18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نمک آشپزخانه و سفره که زمان طبخ یا سرسفره به غذا اضافه می­شود. </a:t>
            </a:r>
            <a:endParaRPr lang="en-US" sz="28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انواع غذاهای آماده مانند سوسیس، کالباس، پیتزا، همبرگر و ... </a:t>
            </a:r>
            <a:endParaRPr lang="en-US" sz="28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انواع کنسروها مانند کنسرو خورشت­های آماده، کنسرو سبزیجات و ...</a:t>
            </a:r>
            <a:endParaRPr lang="en-US" sz="28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انواع تنقلات شور مانند فرآورده های غلات حجیم شده، چیپس، چوب شور، انواع سس­ها و ...</a:t>
            </a:r>
            <a:endParaRPr lang="en-US" sz="2800" dirty="0">
              <a:effectLst/>
              <a:latin typeface="Times New Roman" panose="02020603050405020304" pitchFamily="18" charset="0"/>
              <a:ea typeface="Times New Roman" panose="02020603050405020304" pitchFamily="18" charset="0"/>
            </a:endParaRPr>
          </a:p>
          <a:p>
            <a:pPr marL="342900" lvl="0" indent="-342900" algn="just" rtl="1">
              <a:lnSpc>
                <a:spcPct val="150000"/>
              </a:lnSpc>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لبنیات شور مانند پنیر، دوغ و کشک پرنمک</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03220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r>
              <a:rPr lang="ar-SA" sz="1800" dirty="0">
                <a:effectLst/>
                <a:latin typeface="Arial" panose="020B0604020202020204" pitchFamily="34" charset="0"/>
                <a:ea typeface="Times New Roman" panose="02020603050405020304" pitchFamily="18" charset="0"/>
                <a:cs typeface="B Titr" panose="00000700000000000000" pitchFamily="2" charset="-78"/>
              </a:rPr>
              <a:t>مهمترین منابع دریافت نمک در رژیم غذایی کدام  منابع هستند ؟ </a:t>
            </a:r>
            <a:endParaRPr lang="en-US" sz="18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انواع شورها مانند خیاشور، کلم شور و انواع ترش ها و...</a:t>
            </a:r>
            <a:endParaRPr lang="en-US" sz="28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800" dirty="0">
                <a:effectLst/>
                <a:latin typeface="Tahoma" panose="020B0604030504040204" pitchFamily="34" charset="0"/>
                <a:ea typeface="Times New Roman" panose="02020603050405020304" pitchFamily="18" charset="0"/>
                <a:cs typeface="B Nazanin" panose="00000400000000000000" pitchFamily="2" charset="-78"/>
              </a:rPr>
              <a:t>مواد غذایی نمک سود مثل ماهی دودی </a:t>
            </a:r>
            <a:endParaRPr lang="en-US" sz="2800" dirty="0">
              <a:effectLst/>
              <a:latin typeface="Times New Roman" panose="02020603050405020304" pitchFamily="18" charset="0"/>
              <a:ea typeface="Times New Roman" panose="02020603050405020304" pitchFamily="18" charset="0"/>
            </a:endParaRPr>
          </a:p>
          <a:p>
            <a:pPr algn="just" rtl="1"/>
            <a:r>
              <a:rPr lang="ar-SA" sz="2800" dirty="0">
                <a:effectLst/>
                <a:latin typeface="Tahoma" panose="020B0604030504040204" pitchFamily="34" charset="0"/>
                <a:ea typeface="Times New Roman" panose="02020603050405020304" pitchFamily="18" charset="0"/>
                <a:cs typeface="B Nazanin" panose="00000400000000000000" pitchFamily="2" charset="-78"/>
              </a:rPr>
              <a:t>نکته : حدود 3 گرم از میزان دریافت روزانه نمک به طور طبیعی در غذاها وجود دارد، 3 گرم در طی فرآوری افزوده می­شود و 4 گرم توسط خود فرد به غذاها اضافه می­شود. </a:t>
            </a:r>
            <a:endParaRPr lang="en-US" sz="2800" dirty="0">
              <a:effectLst/>
              <a:latin typeface="Times New Roman" panose="02020603050405020304" pitchFamily="18" charset="0"/>
              <a:ea typeface="Times New Roman" panose="02020603050405020304" pitchFamily="18" charset="0"/>
            </a:endParaRPr>
          </a:p>
          <a:p>
            <a:pPr algn="just" rtl="1"/>
            <a:r>
              <a:rPr lang="ar-SA" sz="2800" dirty="0">
                <a:effectLst/>
                <a:latin typeface="Tahoma" panose="020B0604030504040204" pitchFamily="34" charset="0"/>
                <a:ea typeface="Times New Roman" panose="02020603050405020304" pitchFamily="18" charset="0"/>
                <a:cs typeface="B Nazanin" panose="00000400000000000000" pitchFamily="2" charset="-78"/>
              </a:rPr>
              <a:t>نکته: همیشه مصرف بالای نمک به معنی شور کردن غذاها نیست، بلکه درصد بالایی از نمکی که روزانه مصرف می‌کنیم، نمک پنهان است که در درون مواد غذایی گوناگون وجود دارد</a:t>
            </a:r>
            <a:r>
              <a:rPr lang="en-US" sz="2800" dirty="0">
                <a:effectLst/>
                <a:latin typeface="Tahoma" panose="020B0604030504040204" pitchFamily="34" charset="0"/>
                <a:ea typeface="Times New Roman" panose="02020603050405020304" pitchFamily="18" charset="0"/>
                <a:cs typeface="B Nazanin" panose="00000400000000000000" pitchFamily="2" charset="-78"/>
              </a:rPr>
              <a:t>.</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12464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lnSpc>
                <a:spcPct val="150000"/>
              </a:lnSpc>
            </a:pPr>
            <a:r>
              <a:rPr lang="ar-SA" sz="1800" dirty="0">
                <a:effectLst/>
                <a:latin typeface="Arial" panose="020B0604020202020204" pitchFamily="34" charset="0"/>
                <a:ea typeface="Times New Roman" panose="02020603050405020304" pitchFamily="18" charset="0"/>
                <a:cs typeface="B Titr" panose="00000700000000000000" pitchFamily="2" charset="-78"/>
              </a:rPr>
              <a:t>روزانه چه مقدار نمک باید مصرف کنیم؟</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pPr>
            <a:r>
              <a:rPr lang="ar-SA" sz="1800" dirty="0">
                <a:effectLst/>
                <a:latin typeface="Tahoma" panose="020B0604030504040204" pitchFamily="34" charset="0"/>
                <a:ea typeface="Times New Roman" panose="02020603050405020304" pitchFamily="18" charset="0"/>
                <a:cs typeface="B Titr" pitchFamily="2" charset="-78"/>
              </a:rPr>
              <a:t>سازمان جهانی بهداشت (</a:t>
            </a:r>
            <a:r>
              <a:rPr lang="en-US" sz="1800" dirty="0">
                <a:effectLst/>
                <a:latin typeface="Tahoma" panose="020B0604030504040204" pitchFamily="34" charset="0"/>
                <a:ea typeface="Times New Roman" panose="02020603050405020304" pitchFamily="18" charset="0"/>
                <a:cs typeface="B Titr" pitchFamily="2" charset="-78"/>
              </a:rPr>
              <a:t>WHO</a:t>
            </a:r>
            <a:r>
              <a:rPr lang="ar-SA" sz="1800" dirty="0">
                <a:effectLst/>
                <a:latin typeface="Tahoma" panose="020B0604030504040204" pitchFamily="34" charset="0"/>
                <a:ea typeface="Times New Roman" panose="02020603050405020304" pitchFamily="18" charset="0"/>
                <a:cs typeface="B Titr" pitchFamily="2" charset="-78"/>
              </a:rPr>
              <a:t>) حداکثر میزان مصرف نمک را 5 گرم نمک در روز (معادل 2 گرم سدیم در روز) برای بزرگسالان در سراسر جهان تعیین کرده است. </a:t>
            </a:r>
            <a:endParaRPr lang="fa-IR" sz="1800" dirty="0">
              <a:effectLst/>
              <a:latin typeface="Tahoma" panose="020B0604030504040204" pitchFamily="34" charset="0"/>
              <a:ea typeface="Times New Roman" panose="02020603050405020304" pitchFamily="18" charset="0"/>
              <a:cs typeface="B Titr" pitchFamily="2" charset="-78"/>
            </a:endParaRPr>
          </a:p>
          <a:p>
            <a:pPr algn="just" rtl="1">
              <a:lnSpc>
                <a:spcPct val="200000"/>
              </a:lnSpc>
            </a:pPr>
            <a:r>
              <a:rPr lang="ar-SA" sz="1800" dirty="0">
                <a:effectLst/>
                <a:latin typeface="Tahoma" panose="020B0604030504040204" pitchFamily="34" charset="0"/>
                <a:ea typeface="Times New Roman" panose="02020603050405020304" pitchFamily="18" charset="0"/>
                <a:cs typeface="B Nazanin" panose="00000400000000000000" pitchFamily="2" charset="-78"/>
              </a:rPr>
              <a:t>باید دقت نمود که این مقدار شامل کل میزان نمکی است که از طریق غذا وارد بدن می</a:t>
            </a:r>
            <a:r>
              <a:rPr lang="en-US" sz="1800" dirty="0">
                <a:effectLst/>
                <a:latin typeface="Tahoma" panose="020B0604030504040204" pitchFamily="34" charset="0"/>
                <a:ea typeface="Times New Roman" panose="02020603050405020304" pitchFamily="18" charset="0"/>
                <a:cs typeface="B Nazanin" panose="00000400000000000000" pitchFamily="2" charset="-78"/>
              </a:rPr>
              <a:t>‌</a:t>
            </a:r>
            <a:r>
              <a:rPr lang="ar-SA" sz="1800" dirty="0">
                <a:effectLst/>
                <a:latin typeface="Tahoma" panose="020B0604030504040204" pitchFamily="34" charset="0"/>
                <a:ea typeface="Times New Roman" panose="02020603050405020304" pitchFamily="18" charset="0"/>
                <a:cs typeface="B Nazanin" panose="00000400000000000000" pitchFamily="2" charset="-78"/>
              </a:rPr>
              <a:t>شود. در سنین پایین تر (15-2 سال) حداکثر میزان توصیه شده برای مصرف نمک کمتر از 3 گرم در روز است و بهتر است همین مقدار از نمك يددار تصفيه شده باشد. باید توجه داشت که سدیم علاوه برنمک، بطور طبیعی تقریباً درتمام مواد غذایی وجود دارد و با مصرف مواد غذایی مختلف بخش عمده ای از سدیم مورد نیاز بدن تامین می­شود. بنابراین مقدار نمکی که روزانه به غذا اضافه می­شود باید در حداقل مقدار ( کمتر از 3 گرم ) باشد. </a:t>
            </a:r>
            <a:endParaRPr lang="en-US" sz="1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80022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27205" y="1613697"/>
            <a:ext cx="10332663" cy="5567545"/>
          </a:xfrm>
        </p:spPr>
        <p:txBody>
          <a:bodyPr>
            <a:normAutofit fontScale="25000" lnSpcReduction="2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lnSpc>
                <a:spcPct val="200000"/>
              </a:lnSpc>
            </a:pPr>
            <a:r>
              <a:rPr lang="ar-SA" sz="8000" dirty="0">
                <a:effectLst/>
                <a:latin typeface="Arial" panose="020B0604020202020204" pitchFamily="34" charset="0"/>
                <a:ea typeface="Times New Roman" panose="02020603050405020304" pitchFamily="18" charset="0"/>
                <a:cs typeface="B Titr" panose="00000700000000000000" pitchFamily="2" charset="-78"/>
              </a:rPr>
              <a:t>چگونه ميزان نمك مصرفي خود را كنترل كنيم؟</a:t>
            </a:r>
            <a:endParaRPr lang="en-US" sz="8000"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8000" dirty="0">
                <a:effectLst/>
                <a:latin typeface="Tahoma" panose="020B0604030504040204" pitchFamily="34" charset="0"/>
                <a:ea typeface="Times New Roman" panose="02020603050405020304" pitchFamily="18" charset="0"/>
                <a:cs typeface="B Nazanin" panose="00000400000000000000" pitchFamily="2" charset="-78"/>
              </a:rPr>
              <a:t>هنگام طبخ غذا، مقدار نمك كمتري اضافه كنيد. </a:t>
            </a:r>
            <a:endParaRPr lang="en-US" sz="8000"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8000" dirty="0">
                <a:effectLst/>
                <a:latin typeface="Tahoma" panose="020B0604030504040204" pitchFamily="34" charset="0"/>
                <a:ea typeface="Times New Roman" panose="02020603050405020304" pitchFamily="18" charset="0"/>
                <a:cs typeface="B Nazanin" panose="00000400000000000000" pitchFamily="2" charset="-78"/>
              </a:rPr>
              <a:t>سرسفره به غذا نمک نزنید و نمکدان را از سفره و میز غذای خود حذف کنید.</a:t>
            </a:r>
            <a:endParaRPr lang="en-US" sz="8000"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ar-SA" sz="8000" dirty="0">
                <a:effectLst/>
                <a:latin typeface="Tahoma" panose="020B0604030504040204" pitchFamily="34" charset="0"/>
                <a:ea typeface="Times New Roman" panose="02020603050405020304" pitchFamily="18" charset="0"/>
                <a:cs typeface="B Nazanin" panose="00000400000000000000" pitchFamily="2" charset="-78"/>
              </a:rPr>
              <a:t>مصرف غذاهای شور مثل آجیل شور، انواع فرآورده­های غلات حجیم شده ( پفک و ...) چیپس، انواع شور نظیر خیارشور و کلم شور و ترشی، ماهی دودی، سوسیس و کالباس و غذاهای کنسروی را کاهش دهید. </a:t>
            </a:r>
            <a:endParaRPr lang="fa-IR" sz="8000" dirty="0">
              <a:effectLst/>
              <a:latin typeface="Tahoma" panose="020B0604030504040204" pitchFamily="34" charset="0"/>
              <a:ea typeface="Times New Roman" panose="02020603050405020304" pitchFamily="18" charset="0"/>
              <a:cs typeface="B Nazanin" panose="00000400000000000000" pitchFamily="2" charset="-78"/>
            </a:endParaRPr>
          </a:p>
          <a:p>
            <a:pPr marL="342900" lvl="0" indent="-342900" algn="just" rtl="1">
              <a:lnSpc>
                <a:spcPct val="200000"/>
              </a:lnSpc>
              <a:buFont typeface="+mj-lt"/>
              <a:buAutoNum type="arabicPeriod"/>
            </a:pPr>
            <a:r>
              <a:rPr lang="ar-SA" sz="8000" dirty="0">
                <a:effectLst/>
                <a:latin typeface="Tahoma" panose="020B0604030504040204" pitchFamily="34" charset="0"/>
                <a:ea typeface="Times New Roman" panose="02020603050405020304" pitchFamily="18" charset="0"/>
                <a:cs typeface="B Nazanin" panose="00000400000000000000" pitchFamily="2" charset="-78"/>
              </a:rPr>
              <a:t>در هنگام خرید به برچسب مواد غذایی در خصوص نمک توجه فرمایید. سعي كنيد مواد غذايي بدون نمك يا كم­نمك و بدون نمك افزودني را انتخاب كنيد. </a:t>
            </a:r>
            <a:endParaRPr lang="fa-IR" sz="8000" dirty="0">
              <a:effectLst/>
              <a:latin typeface="Tahoma" panose="020B0604030504040204" pitchFamily="34" charset="0"/>
              <a:ea typeface="Times New Roman" panose="02020603050405020304" pitchFamily="18" charset="0"/>
              <a:cs typeface="B Nazanin" panose="00000400000000000000"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01492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 خودمراقبتی با کاهش مصرف نمک</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 دانید که :  مقدار نمک لازم برای کودکان حدود 2 گرم و برای بزرگسالان 5 گرم در روز است.</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میدانید که: ما 2 تا 3 برابر استاندارد سازمان جهانی بهداشت نمک مصرف می کنیم.</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1800" b="1" dirty="0">
                <a:effectLst/>
                <a:latin typeface="Arial" panose="020B0604020202020204" pitchFamily="34" charset="0"/>
                <a:ea typeface="Times New Roman" panose="02020603050405020304" pitchFamily="18" charset="0"/>
                <a:cs typeface="B Nazanin" panose="00000400000000000000" pitchFamily="2" charset="-78"/>
              </a:rPr>
              <a:t>آیا می دانید که: مصرف زیاد نمک عاملی برای فشارخون بالا، نارسایی های کلیوی، بیماری های قلبی عروقی، سکته قلبی، پوکی استخوان و سرطان معده است.</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150000"/>
              </a:lnSpc>
              <a:buFont typeface="Wingdings" panose="05000000000000000000" pitchFamily="2" charset="2"/>
              <a:buChar char=""/>
            </a:pPr>
            <a:r>
              <a:rPr lang="ar-SA" sz="3200" b="1" dirty="0">
                <a:effectLst/>
                <a:latin typeface="Arial" panose="020B0604020202020204" pitchFamily="34" charset="0"/>
                <a:ea typeface="Times New Roman" panose="02020603050405020304" pitchFamily="18" charset="0"/>
                <a:cs typeface="B Titr" pitchFamily="2" charset="-78"/>
              </a:rPr>
              <a:t>پس بیایید: نمکدان را از سفره های خود حذف کنیم.</a:t>
            </a:r>
            <a:endParaRPr lang="en-US" sz="3200" dirty="0">
              <a:effectLst/>
              <a:latin typeface="Times New Roman" panose="02020603050405020304" pitchFamily="18" charset="0"/>
              <a:ea typeface="Times New Roman" panose="02020603050405020304" pitchFamily="18" charset="0"/>
              <a:cs typeface="B Titr"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20" y="6033654"/>
            <a:ext cx="1477061" cy="8243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3155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اصول تغذیه صحیح</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55304"/>
            <a:ext cx="10332663" cy="4121425"/>
          </a:xfrm>
        </p:spPr>
        <p:txBody>
          <a:bodyPr>
            <a:normAutofit/>
          </a:bodyPr>
          <a:lstStyle/>
          <a:p>
            <a:pPr algn="just" rtl="1">
              <a:lnSpc>
                <a:spcPct val="20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شرط اصلي سالم زيستن، داشتن تغذيه صحيح است</a:t>
            </a:r>
            <a:r>
              <a:rPr lang="en-US" sz="2400" b="1" dirty="0">
                <a:solidFill>
                  <a:schemeClr val="tx1"/>
                </a:solidFill>
                <a:latin typeface="Calibri" panose="020F0502020204030204" pitchFamily="34" charset="0"/>
                <a:cs typeface="B Nazanin" panose="00000400000000000000" pitchFamily="2" charset="-78"/>
              </a:rPr>
              <a:t>.</a:t>
            </a:r>
            <a:r>
              <a:rPr lang="ar-SA" sz="2400" b="1" dirty="0">
                <a:solidFill>
                  <a:schemeClr val="tx1"/>
                </a:solidFill>
                <a:latin typeface="Calibri" panose="020F0502020204030204" pitchFamily="34" charset="0"/>
                <a:cs typeface="B Nazanin" panose="00000400000000000000" pitchFamily="2" charset="-78"/>
              </a:rPr>
              <a:t> </a:t>
            </a:r>
            <a:endParaRPr lang="fa-IR" sz="2400"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تغذيه صحيح يعني رعايت دو اصل </a:t>
            </a:r>
            <a:r>
              <a:rPr lang="ar-SA" sz="2400" b="1" dirty="0">
                <a:solidFill>
                  <a:schemeClr val="tx1"/>
                </a:solidFill>
                <a:latin typeface="Calibri" panose="020F0502020204030204" pitchFamily="34" charset="0"/>
                <a:cs typeface="B Titr" pitchFamily="2" charset="-78"/>
              </a:rPr>
              <a:t>تعادل و تنوع </a:t>
            </a:r>
            <a:r>
              <a:rPr lang="ar-SA" sz="2400" b="1" dirty="0">
                <a:solidFill>
                  <a:schemeClr val="tx1"/>
                </a:solidFill>
                <a:latin typeface="Calibri" panose="020F0502020204030204" pitchFamily="34" charset="0"/>
                <a:cs typeface="B Nazanin" panose="00000400000000000000" pitchFamily="2" charset="-78"/>
              </a:rPr>
              <a:t>در برنامه غذايي روزانه</a:t>
            </a:r>
            <a:endParaRPr lang="en-US" sz="2400"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 تعادل </a:t>
            </a:r>
            <a:r>
              <a:rPr lang="fa-IR" sz="2400" b="1" dirty="0">
                <a:solidFill>
                  <a:schemeClr val="tx1"/>
                </a:solidFill>
                <a:latin typeface="Calibri" panose="020F0502020204030204" pitchFamily="34" charset="0"/>
                <a:cs typeface="B Nazanin" panose="00000400000000000000" pitchFamily="2" charset="-78"/>
              </a:rPr>
              <a:t>یعنی </a:t>
            </a:r>
            <a:r>
              <a:rPr lang="ar-SA" sz="2400" b="1" dirty="0">
                <a:solidFill>
                  <a:schemeClr val="tx1"/>
                </a:solidFill>
                <a:latin typeface="Calibri" panose="020F0502020204030204" pitchFamily="34" charset="0"/>
                <a:cs typeface="B Titr" pitchFamily="2" charset="-78"/>
              </a:rPr>
              <a:t>مصرف مقادير كافي</a:t>
            </a:r>
            <a:r>
              <a:rPr lang="ar-SA" sz="2400" b="1" dirty="0">
                <a:solidFill>
                  <a:schemeClr val="tx1"/>
                </a:solidFill>
                <a:latin typeface="Calibri" panose="020F0502020204030204" pitchFamily="34" charset="0"/>
                <a:cs typeface="B Nazanin" panose="00000400000000000000" pitchFamily="2" charset="-78"/>
              </a:rPr>
              <a:t> از مواد مورد نياز برای حفظ سلامت بدن </a:t>
            </a:r>
            <a:endParaRPr lang="fa-IR" sz="2400"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 تنوع يعني </a:t>
            </a:r>
            <a:r>
              <a:rPr lang="ar-SA" sz="2400" b="1" dirty="0">
                <a:solidFill>
                  <a:schemeClr val="tx1"/>
                </a:solidFill>
                <a:latin typeface="Calibri" panose="020F0502020204030204" pitchFamily="34" charset="0"/>
                <a:cs typeface="B Titr" pitchFamily="2" charset="-78"/>
              </a:rPr>
              <a:t>مصرف انواع مختلف </a:t>
            </a:r>
            <a:r>
              <a:rPr lang="ar-SA" sz="2400" b="1" dirty="0">
                <a:solidFill>
                  <a:schemeClr val="tx1"/>
                </a:solidFill>
                <a:latin typeface="Calibri" panose="020F0502020204030204" pitchFamily="34" charset="0"/>
                <a:cs typeface="B Nazanin" panose="00000400000000000000" pitchFamily="2" charset="-78"/>
              </a:rPr>
              <a:t>مواد غذايي</a:t>
            </a:r>
            <a:endParaRPr lang="en-US" sz="2400" b="1" dirty="0">
              <a:solidFill>
                <a:schemeClr val="tx1"/>
              </a:solidFill>
              <a:latin typeface="Calibri" panose="020F0502020204030204" pitchFamily="34" charset="0"/>
              <a:cs typeface="B Nazanin" panose="00000400000000000000" pitchFamily="2" charset="-78"/>
            </a:endParaRPr>
          </a:p>
          <a:p>
            <a:endParaRPr lang="fa-IR"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6327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r>
              <a:rPr lang="fa-IR" sz="5400" b="1" dirty="0">
                <a:solidFill>
                  <a:srgbClr val="00B050"/>
                </a:solidFill>
                <a:cs typeface="B Titr" pitchFamily="2" charset="-78"/>
              </a:rPr>
              <a:t>کاهش مصرف قند و شکر</a:t>
            </a:r>
            <a:endParaRPr lang="en-US" sz="5400" dirty="0">
              <a:cs typeface="B Titr" pitchFamily="2" charset="-78"/>
            </a:endParaRPr>
          </a:p>
        </p:txBody>
      </p:sp>
      <p:pic>
        <p:nvPicPr>
          <p:cNvPr id="12290" name="Picture 2" descr="قیمت جدید قند و شکر اعلام شد/ جدول قیمت - خبرآنلای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8794" y="3251201"/>
            <a:ext cx="3708405" cy="24707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3615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R="571500" algn="just" rtl="1"/>
            <a:r>
              <a:rPr lang="ar-SA" sz="1800" b="1" dirty="0">
                <a:effectLst/>
                <a:latin typeface="Arial" panose="020B0604020202020204" pitchFamily="34" charset="0"/>
                <a:ea typeface="Times New Roman" panose="02020603050405020304" pitchFamily="18" charset="0"/>
                <a:cs typeface="B Titr" panose="00000700000000000000" pitchFamily="2" charset="-78"/>
              </a:rPr>
              <a:t>خودمراقبتی با کاهش مصرف قند وشکر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b="1" dirty="0">
                <a:effectLst/>
                <a:latin typeface="Tahoma" panose="020B0604030504040204" pitchFamily="34" charset="0"/>
                <a:ea typeface="Times New Roman" panose="02020603050405020304" pitchFamily="18" charset="0"/>
                <a:cs typeface="B Nazanin" panose="00000400000000000000" pitchFamily="2" charset="-78"/>
              </a:rPr>
              <a:t>يكي از مواد غذايي كه روزانه بطور مداوم و به مقدار چشمگيري به وسيله مردم مصرف مي­شود، قند و شكر  است. </a:t>
            </a:r>
            <a:endParaRPr lang="en-US" b="1"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b="1" dirty="0">
                <a:effectLst/>
                <a:latin typeface="Tahoma" panose="020B0604030504040204" pitchFamily="34" charset="0"/>
                <a:ea typeface="Times New Roman" panose="02020603050405020304" pitchFamily="18" charset="0"/>
                <a:cs typeface="B Nazanin" panose="00000400000000000000" pitchFamily="2" charset="-78"/>
              </a:rPr>
              <a:t>قند</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افزوده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به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شکری</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گفته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می­شود</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که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هنگام</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تهیه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یا</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صرف</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غذا</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به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آن</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افزوده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می­شود،</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نه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قندی</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که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به</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طور</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طبیعی</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در</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شیر</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و میوه</a:t>
            </a:r>
            <a:r>
              <a:rPr lang="en-US" b="1" dirty="0">
                <a:effectLst/>
                <a:latin typeface="Tahoma" panose="020B0604030504040204" pitchFamily="34" charset="0"/>
                <a:ea typeface="Times New Roman" panose="02020603050405020304" pitchFamily="18" charset="0"/>
                <a:cs typeface="B Nazanin" panose="00000400000000000000" pitchFamily="2" charset="-78"/>
              </a:rPr>
              <a:t>­</a:t>
            </a:r>
            <a:r>
              <a:rPr lang="ar-SA" b="1" dirty="0">
                <a:effectLst/>
                <a:latin typeface="Tahoma" panose="020B0604030504040204" pitchFamily="34" charset="0"/>
                <a:ea typeface="Times New Roman" panose="02020603050405020304" pitchFamily="18" charset="0"/>
                <a:cs typeface="B Nazanin" panose="00000400000000000000" pitchFamily="2" charset="-78"/>
              </a:rPr>
              <a:t>ها</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وجود</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دارد. </a:t>
            </a:r>
            <a:r>
              <a:rPr lang="ar-SA"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b="1" dirty="0">
                <a:effectLst/>
                <a:latin typeface="Tahoma" panose="020B0604030504040204" pitchFamily="34" charset="0"/>
                <a:ea typeface="Times New Roman" panose="02020603050405020304" pitchFamily="18" charset="0"/>
                <a:cs typeface="B Nazanin" panose="00000400000000000000" pitchFamily="2" charset="-78"/>
              </a:rPr>
              <a:t>قند و تركيبات قندی، كالري زيادي براي بدن تامين مي­كنند؛ اما متاسفانه فاقد مواد مغذي لازم براي ما هستند؛ </a:t>
            </a:r>
            <a:endParaRPr lang="fa-IR" b="1" dirty="0">
              <a:effectLst/>
              <a:latin typeface="Tahoma" panose="020B0604030504040204" pitchFamily="34" charset="0"/>
              <a:ea typeface="Times New Roman" panose="02020603050405020304" pitchFamily="18" charset="0"/>
              <a:cs typeface="B Nazanin" panose="00000400000000000000" pitchFamily="2" charset="-78"/>
            </a:endParaRPr>
          </a:p>
          <a:p>
            <a:pPr algn="just" rtl="1">
              <a:lnSpc>
                <a:spcPct val="200000"/>
              </a:lnSpc>
              <a:buFont typeface="Wingdings" panose="05000000000000000000" pitchFamily="2" charset="2"/>
              <a:buChar char="q"/>
            </a:pPr>
            <a:r>
              <a:rPr lang="ar-SA" b="1" dirty="0">
                <a:effectLst/>
                <a:latin typeface="Tahoma" panose="020B0604030504040204" pitchFamily="34" charset="0"/>
                <a:ea typeface="Times New Roman" panose="02020603050405020304" pitchFamily="18" charset="0"/>
                <a:cs typeface="B Nazanin" panose="00000400000000000000" pitchFamily="2" charset="-78"/>
              </a:rPr>
              <a:t>بنابراين بايد سهم ناچيزي از انرژي دريافتي روزانه ما را تشكيل دهند.</a:t>
            </a:r>
            <a:endParaRPr lang="en-US" b="1" dirty="0">
              <a:effectLst/>
              <a:latin typeface="Times New Roman" panose="02020603050405020304" pitchFamily="18" charset="0"/>
              <a:ea typeface="Times New Roman" panose="02020603050405020304" pitchFamily="18" charset="0"/>
            </a:endParaRPr>
          </a:p>
        </p:txBody>
      </p:sp>
      <p:pic>
        <p:nvPicPr>
          <p:cNvPr id="317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064250"/>
            <a:ext cx="1188843"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75087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lnSpcReduction="10000"/>
          </a:bodyPr>
          <a:lstStyle/>
          <a:p>
            <a:pPr marR="571500" algn="just" rtl="1"/>
            <a:r>
              <a:rPr lang="ar-SA" sz="1800" b="1" dirty="0">
                <a:effectLst/>
                <a:latin typeface="Arial" panose="020B0604020202020204" pitchFamily="34" charset="0"/>
                <a:ea typeface="Times New Roman" panose="02020603050405020304" pitchFamily="18" charset="0"/>
                <a:cs typeface="B Zar"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sz="18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قند و شکر در کدام مواد غذایی به میزان زیادی وجود دارد؟</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sz="1800" b="1" dirty="0">
                <a:latin typeface="Tahoma" panose="020B0604030504040204" pitchFamily="34" charset="0"/>
                <a:cs typeface="B Nazanin" panose="00000400000000000000" pitchFamily="2" charset="-78"/>
              </a:rPr>
              <a:t>در ایران از قند و شکر معمولا به عنوان </a:t>
            </a:r>
            <a:r>
              <a:rPr lang="ar-SA" sz="1800" b="1" dirty="0">
                <a:latin typeface="Tahoma" panose="020B0604030504040204" pitchFamily="34" charset="0"/>
                <a:cs typeface="B Nazanin" panose="00000400000000000000" pitchFamily="2" charset="-78"/>
                <a:hlinkClick r:id="rId2" tooltip="شیرین">
                  <a:extLst>
                    <a:ext uri="{A12FA001-AC4F-418D-AE19-62706E023703}">
                      <ahyp:hlinkClr xmlns:ahyp="http://schemas.microsoft.com/office/drawing/2018/hyperlinkcolor" val="tx"/>
                    </a:ext>
                  </a:extLst>
                </a:hlinkClick>
              </a:rPr>
              <a:t>شیرین</a:t>
            </a:r>
            <a:r>
              <a:rPr lang="ar-SA" sz="1800" b="1" dirty="0">
                <a:latin typeface="Tahoma" panose="020B0604030504040204" pitchFamily="34" charset="0"/>
                <a:cs typeface="B Nazanin" panose="00000400000000000000" pitchFamily="2" charset="-78"/>
              </a:rPr>
              <a:t> کننده چای استفاده می­شود. برخی افراد چای صبحانه را با شکر </a:t>
            </a:r>
            <a:r>
              <a:rPr lang="ar-SA" sz="1800" b="1" dirty="0">
                <a:latin typeface="Tahoma" panose="020B0604030504040204" pitchFamily="34" charset="0"/>
                <a:cs typeface="B Nazanin" panose="00000400000000000000" pitchFamily="2" charset="-78"/>
                <a:hlinkClick r:id="rId2" tooltip="شیرین">
                  <a:extLst>
                    <a:ext uri="{A12FA001-AC4F-418D-AE19-62706E023703}">
                      <ahyp:hlinkClr xmlns:ahyp="http://schemas.microsoft.com/office/drawing/2018/hyperlinkcolor" val="tx"/>
                    </a:ext>
                  </a:extLst>
                </a:hlinkClick>
              </a:rPr>
              <a:t>شیرین</a:t>
            </a:r>
            <a:r>
              <a:rPr lang="ar-SA" sz="1800" b="1" dirty="0">
                <a:latin typeface="Tahoma" panose="020B0604030504040204" pitchFamily="34" charset="0"/>
                <a:cs typeface="B Nazanin" panose="00000400000000000000" pitchFamily="2" charset="-78"/>
              </a:rPr>
              <a:t> می­کنند و در طول روز چندین بار همراه چای قند مصرف می­کنند. در ایران قند و شکر فقط با چای مصرف نمی­شود. در بیشتر غذاهای ایرانی و انواع </a:t>
            </a:r>
            <a:r>
              <a:rPr lang="ar-SA" sz="1800" b="1" dirty="0">
                <a:latin typeface="Tahoma" panose="020B0604030504040204" pitchFamily="34" charset="0"/>
                <a:cs typeface="B Nazanin" panose="00000400000000000000" pitchFamily="2" charset="-78"/>
                <a:hlinkClick r:id="rId2" tooltip="شیرین">
                  <a:extLst>
                    <a:ext uri="{A12FA001-AC4F-418D-AE19-62706E023703}">
                      <ahyp:hlinkClr xmlns:ahyp="http://schemas.microsoft.com/office/drawing/2018/hyperlinkcolor" val="tx"/>
                    </a:ext>
                  </a:extLst>
                </a:hlinkClick>
              </a:rPr>
              <a:t>شیرین</a:t>
            </a:r>
            <a:r>
              <a:rPr lang="ar-SA" sz="1800" b="1" dirty="0">
                <a:latin typeface="Tahoma" panose="020B0604030504040204" pitchFamily="34" charset="0"/>
                <a:cs typeface="B Nazanin" panose="00000400000000000000" pitchFamily="2" charset="-78"/>
              </a:rPr>
              <a:t>ی­ها هم از شکر استفاده می­شود.</a:t>
            </a:r>
            <a:endParaRPr lang="en-US" sz="1800" b="1" dirty="0">
              <a:latin typeface="Tahoma" panose="020B0604030504040204" pitchFamily="34" charset="0"/>
              <a:cs typeface="B Nazanin" panose="00000400000000000000" pitchFamily="2" charset="-78"/>
            </a:endParaRPr>
          </a:p>
          <a:p>
            <a:pPr algn="just" rtl="1">
              <a:lnSpc>
                <a:spcPct val="200000"/>
              </a:lnSpc>
              <a:buFont typeface="Wingdings" panose="05000000000000000000" pitchFamily="2" charset="2"/>
              <a:buChar char="q"/>
            </a:pPr>
            <a:r>
              <a:rPr lang="ar-SA" sz="1800" b="1" dirty="0">
                <a:latin typeface="Tahoma" panose="020B0604030504040204" pitchFamily="34" charset="0"/>
                <a:cs typeface="B Nazanin" panose="00000400000000000000" pitchFamily="2" charset="-78"/>
              </a:rPr>
              <a:t>بیشترین مقدار قند افزوده در غذاهای واقع در راس هرم راهنمای غذایی (مانند نوشابه­ها، شکلات، مربا، ژله، شربت و قهوه یا چای شیرین) وجود دارد. همچنین در دسرها، آبنبات، انواع حلوا و </a:t>
            </a:r>
            <a:r>
              <a:rPr lang="ar-SA" sz="1800" b="1" dirty="0">
                <a:latin typeface="Tahoma" panose="020B0604030504040204" pitchFamily="34" charset="0"/>
                <a:cs typeface="B Nazanin" panose="00000400000000000000" pitchFamily="2" charset="-78"/>
                <a:hlinkClick r:id="rId2" tooltip="شیرین">
                  <a:extLst>
                    <a:ext uri="{A12FA001-AC4F-418D-AE19-62706E023703}">
                      <ahyp:hlinkClr xmlns:ahyp="http://schemas.microsoft.com/office/drawing/2018/hyperlinkcolor" val="tx"/>
                    </a:ext>
                  </a:extLst>
                </a:hlinkClick>
              </a:rPr>
              <a:t>شیرین</a:t>
            </a:r>
            <a:r>
              <a:rPr lang="ar-SA" sz="1800" b="1" dirty="0">
                <a:latin typeface="Tahoma" panose="020B0604030504040204" pitchFamily="34" charset="0"/>
                <a:cs typeface="B Nazanin" panose="00000400000000000000" pitchFamily="2" charset="-78"/>
              </a:rPr>
              <a:t>ی­ها به مقدار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زیاد شکر وجود دارد. البته</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بعضی</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از</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خوراکی­های</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گروه­های</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غذایی</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مانند</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کمپوت</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میوه و </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آبمیوه­ها هم</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دارای</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قند</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افزوده</a:t>
            </a:r>
            <a:r>
              <a:rPr lang="ar-SA" sz="1800" b="1" dirty="0">
                <a:effectLst/>
                <a:latin typeface="Times New Roman" panose="02020603050405020304" pitchFamily="18" charset="0"/>
                <a:ea typeface="Times New Roman" panose="02020603050405020304" pitchFamily="18" charset="0"/>
                <a:cs typeface="Tahoma" panose="020B0604030504040204" pitchFamily="34" charset="0"/>
              </a:rPr>
              <a:t> </a:t>
            </a:r>
            <a:r>
              <a:rPr lang="ar-SA" sz="1800" b="1" dirty="0">
                <a:effectLst/>
                <a:latin typeface="Tahoma" panose="020B0604030504040204" pitchFamily="34" charset="0"/>
                <a:ea typeface="Times New Roman" panose="02020603050405020304" pitchFamily="18" charset="0"/>
                <a:cs typeface="B Nazanin" panose="00000400000000000000" pitchFamily="2" charset="-78"/>
              </a:rPr>
              <a:t>می­باشند. </a:t>
            </a:r>
            <a:r>
              <a:rPr lang="fa-IR" sz="18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endParaRPr lang="en-US" sz="1800" dirty="0">
              <a:effectLst/>
              <a:latin typeface="Times New Roman" panose="02020603050405020304" pitchFamily="18" charset="0"/>
              <a:ea typeface="Times New Roman" panose="02020603050405020304" pitchFamily="18" charset="0"/>
            </a:endParaRP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16" y="6038488"/>
            <a:ext cx="1189037"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82747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lnSpc>
                <a:spcPct val="200000"/>
              </a:lnSpc>
              <a:buFont typeface="Wingdings" panose="05000000000000000000" pitchFamily="2" charset="2"/>
              <a:buChar char="q"/>
            </a:pPr>
            <a:r>
              <a:rPr lang="ar-SA" b="1" dirty="0">
                <a:effectLst/>
                <a:latin typeface="Arial" panose="020B0604020202020204" pitchFamily="34" charset="0"/>
                <a:ea typeface="Times New Roman" panose="02020603050405020304" pitchFamily="18" charset="0"/>
                <a:cs typeface="B Zar" panose="00000400000000000000" pitchFamily="2" charset="-78"/>
              </a:rPr>
              <a:t> </a:t>
            </a:r>
            <a:r>
              <a:rPr lang="ar-SA"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 مصرف زیاد قند و شکر چه عوارض و مضراتی به همراه دارد؟</a:t>
            </a:r>
            <a:endParaRPr lang="en-US"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b="1" dirty="0">
                <a:effectLst/>
                <a:latin typeface="Tahoma" panose="020B0604030504040204" pitchFamily="34" charset="0"/>
                <a:ea typeface="Times New Roman" panose="02020603050405020304" pitchFamily="18" charset="0"/>
                <a:cs typeface="B Nazanin" panose="00000400000000000000" pitchFamily="2" charset="-78"/>
              </a:rPr>
              <a:t>به طور كلي قندها عاری از مواد مغذی بوده و هیچ خاصیتی ندارند جز اینکه فقط انرژی اضافه وارد بدن کنند</a:t>
            </a:r>
            <a:r>
              <a:rPr lang="en-US" b="1" dirty="0">
                <a:effectLst/>
                <a:latin typeface="Tahoma" panose="020B0604030504040204" pitchFamily="34" charset="0"/>
                <a:ea typeface="Times New Roman" panose="02020603050405020304" pitchFamily="18" charset="0"/>
                <a:cs typeface="B Nazanin" panose="00000400000000000000" pitchFamily="2" charset="-78"/>
              </a:rPr>
              <a:t>.</a:t>
            </a:r>
            <a:r>
              <a:rPr lang="ar-SA" b="1" dirty="0">
                <a:effectLst/>
                <a:latin typeface="Tahoma" panose="020B0604030504040204" pitchFamily="34" charset="0"/>
                <a:ea typeface="Times New Roman" panose="02020603050405020304" pitchFamily="18" charset="0"/>
                <a:cs typeface="B Nazanin" panose="00000400000000000000" pitchFamily="2" charset="-78"/>
              </a:rPr>
              <a:t> بعبارت دیگر، قند و شکر ارزش تغذیه­ای پایین و قدرت چاق کنندگی بالایی دارد. </a:t>
            </a:r>
            <a:endParaRPr lang="en-US" b="1"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q"/>
            </a:pPr>
            <a:r>
              <a:rPr lang="ar-SA" b="1" dirty="0">
                <a:effectLst/>
                <a:latin typeface="Tahoma" panose="020B0604030504040204" pitchFamily="34" charset="0"/>
                <a:ea typeface="Times New Roman" panose="02020603050405020304" pitchFamily="18" charset="0"/>
                <a:cs typeface="B Nazanin" panose="00000400000000000000" pitchFamily="2" charset="-78"/>
              </a:rPr>
              <a:t>محققان معتقدند که مصرف قند به میزان کم و توصیه شده، مشکلی ایجاد نمی‌کند؛ اما زیاده‌روی در مصرف آن  عوارض جسماني متعددي نظير اضافه وزن و چاقی، فشارخون بالا، دیابت، ابتلا به بیماری‌های قلبی، آرتريت و آسیب‌های جدی به کبد را باعث خواهد شد. بالا‌رفتن کلسترول و تری‌گلیسیرید خون از شایع‌ترین عوارض مصرف بالای شکر است. </a:t>
            </a:r>
            <a:endParaRPr lang="en-US"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064250"/>
            <a:ext cx="1188843"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3469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90"/>
            <a:ext cx="10332663" cy="4604196"/>
          </a:xfrm>
        </p:spPr>
        <p:txBody>
          <a:bodyPr>
            <a:normAutofit/>
          </a:bodyPr>
          <a:lstStyle/>
          <a:p>
            <a:pPr algn="just" rtl="1"/>
            <a:r>
              <a:rPr lang="ar-SA" sz="30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چگونه مصرف قند و شکر را محدود کنیم؟</a:t>
            </a:r>
            <a:endParaRPr lang="en-US" sz="3000" dirty="0">
              <a:effectLst/>
              <a:latin typeface="Times New Roman" panose="02020603050405020304" pitchFamily="18" charset="0"/>
              <a:ea typeface="Times New Roman" panose="02020603050405020304" pitchFamily="18" charset="0"/>
            </a:endParaRPr>
          </a:p>
          <a:p>
            <a:pPr marL="342900" lvl="0" indent="-342900" algn="just" rtl="1">
              <a:buFont typeface="+mj-lt"/>
              <a:buAutoNum type="arabicPeriod"/>
            </a:pP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توصیه می­شود مصرف قندهای ساده مانند قند، شکر، شیرینی، شکلات، مربا،</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عسل</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شربت</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ها</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را محدود کنید.</a:t>
            </a:r>
            <a:endParaRPr lang="en-US" sz="2400"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pP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به</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جاي</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استفاده</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از</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قند</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شکر</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در</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مصرف</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چاي،</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از</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خرما،</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توت</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خشک،</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کشمش، انجیر</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خشک</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و</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سایر</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خشکبار</a:t>
            </a:r>
            <a:r>
              <a:rPr lang="ar-SA" sz="24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استفاده نمایید</a:t>
            </a:r>
            <a:r>
              <a:rPr lang="en-US"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a:t>
            </a:r>
            <a:r>
              <a:rPr lang="ar-SA" sz="24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 این مواد جایگزین‌های مناسبی برای قند و شکر هستند، اما باید بخاطر داشته باشیم که استفاده از جایگزین­های قند و شکر منوط به استفاده متعادل از آنهاست. </a:t>
            </a:r>
            <a:endParaRPr lang="en-US" sz="2400" b="1"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064250"/>
            <a:ext cx="1188843"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78647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C32EB0-8919-4C54-B406-648FD787D472}"/>
              </a:ext>
            </a:extLst>
          </p:cNvPr>
          <p:cNvSpPr>
            <a:spLocks noGrp="1"/>
          </p:cNvSpPr>
          <p:nvPr>
            <p:ph idx="1"/>
          </p:nvPr>
        </p:nvSpPr>
        <p:spPr/>
        <p:txBody>
          <a:bodyPr>
            <a:normAutofit lnSpcReduction="10000"/>
          </a:bodyPr>
          <a:lstStyle/>
          <a:p>
            <a:pPr marL="0" indent="0" algn="just">
              <a:lnSpc>
                <a:spcPct val="200000"/>
              </a:lnSpc>
              <a:buNone/>
            </a:pPr>
            <a:r>
              <a:rPr lang="ar-SA" sz="2000" b="1"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چگونه مصرف قند و شکر را محدود کنیم؟</a:t>
            </a:r>
            <a:endParaRPr lang="fa-IR"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endParaRPr>
          </a:p>
          <a:p>
            <a:pPr marL="342900" lvl="0" indent="-342900" algn="just" rtl="1">
              <a:lnSpc>
                <a:spcPct val="200000"/>
              </a:lnSpc>
              <a:buFont typeface="+mj-lt"/>
              <a:buAutoNum type="arabicPeriod"/>
            </a:pPr>
            <a:r>
              <a:rPr lang="fa-IR"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برخی افراد چای خود را با </a:t>
            </a:r>
            <a:r>
              <a:rPr lang="fa-IR" sz="2000" b="1" u="none" strike="noStrike" dirty="0">
                <a:solidFill>
                  <a:srgbClr val="000000"/>
                </a:solidFill>
                <a:effectLst/>
                <a:latin typeface="Tahoma" panose="020B0604030504040204" pitchFamily="34" charset="0"/>
                <a:ea typeface="Calibri" panose="020F0502020204030204" pitchFamily="34" charset="0"/>
                <a:cs typeface="B Nazanin" panose="00000400000000000000" pitchFamily="2" charset="-78"/>
                <a:hlinkClick r:id="rId2"/>
              </a:rPr>
              <a:t>بیسکویت‌های سبوس‌دار</a:t>
            </a:r>
            <a:r>
              <a:rPr lang="en-US"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 </a:t>
            </a:r>
            <a:r>
              <a:rPr lang="fa-IR"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یا کیک، شکلات و ... می­خورند. کالری این مواد بالاست و قابل مقایسه با انرژی دریافتی از قند نیست. بطور کلی بیسکویت‌ها حتی از نوع سبوس‌دار هم با آرد و روغن تهیه شده‌اند و کالری‌شان بسیار بیشتر از یک حبه قند است</a:t>
            </a:r>
            <a:r>
              <a:rPr lang="en-US"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a:t>
            </a:r>
            <a:endParaRPr lang="en-US" sz="2000"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pPr>
            <a:r>
              <a:rPr lang="fa-IR"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می‌توانید از عسل برای شیرین کردن چای خود استفاده کنید، اما به شرطی که به میزان متعادل مصرف شود. عسل هم قند آزاد دارد و فرقی با قند میوه‌ها ندارد.</a:t>
            </a:r>
            <a:r>
              <a:rPr lang="en-US" sz="2000" b="1" dirty="0">
                <a:solidFill>
                  <a:srgbClr val="000000"/>
                </a:solidFill>
                <a:effectLst/>
                <a:latin typeface="Tahoma" panose="020B0604030504040204" pitchFamily="34" charset="0"/>
                <a:ea typeface="Calibri" panose="020F0502020204030204" pitchFamily="34" charset="0"/>
                <a:cs typeface="B Nazanin" panose="00000400000000000000" pitchFamily="2" charset="-78"/>
              </a:rPr>
              <a:t> </a:t>
            </a:r>
            <a:r>
              <a:rPr lang="fa-IR" sz="9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endParaRPr lang="en-US" sz="900" b="1" dirty="0">
              <a:effectLst/>
              <a:latin typeface="Times New Roman" panose="02020603050405020304" pitchFamily="18" charset="0"/>
              <a:ea typeface="Times New Roman" panose="02020603050405020304" pitchFamily="18" charset="0"/>
            </a:endParaRPr>
          </a:p>
          <a:p>
            <a:endParaRPr lang="fa-IR" dirty="0"/>
          </a:p>
        </p:txBody>
      </p:sp>
      <p:sp>
        <p:nvSpPr>
          <p:cNvPr id="4" name="Title 1">
            <a:extLst>
              <a:ext uri="{FF2B5EF4-FFF2-40B4-BE49-F238E27FC236}">
                <a16:creationId xmlns:a16="http://schemas.microsoft.com/office/drawing/2014/main" id="{E739AA10-B1D7-DB87-A0B9-0CDD146DC758}"/>
              </a:ext>
            </a:extLst>
          </p:cNvPr>
          <p:cNvSpPr>
            <a:spLocks noGrp="1"/>
          </p:cNvSpPr>
          <p:nvPr>
            <p:ph type="title"/>
          </p:nvPr>
        </p:nvSpPr>
        <p:spPr>
          <a:xfrm>
            <a:off x="1096963" y="287338"/>
            <a:ext cx="10058400" cy="1449387"/>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Tree>
    <p:extLst>
      <p:ext uri="{BB962C8B-B14F-4D97-AF65-F5344CB8AC3E}">
        <p14:creationId xmlns:p14="http://schemas.microsoft.com/office/powerpoint/2010/main" val="41660840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قند و شکر</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53884" y="1775789"/>
            <a:ext cx="10332663" cy="4976703"/>
          </a:xfrm>
        </p:spPr>
        <p:txBody>
          <a:bodyPr>
            <a:normAutofit fontScale="32500" lnSpcReduction="20000"/>
          </a:bodyPr>
          <a:lstStyle/>
          <a:p>
            <a:pPr algn="just">
              <a:lnSpc>
                <a:spcPct val="270000"/>
              </a:lnSpc>
              <a:buFont typeface="Wingdings" panose="05000000000000000000" pitchFamily="2" charset="2"/>
              <a:buChar char="q"/>
            </a:pPr>
            <a:r>
              <a:rPr lang="ar-SA" sz="4000" b="1" dirty="0">
                <a:solidFill>
                  <a:srgbClr val="000000"/>
                </a:solidFill>
                <a:latin typeface="Tahoma" panose="020B0604030504040204" pitchFamily="34" charset="0"/>
                <a:cs typeface="B Nazanin" panose="00000400000000000000" pitchFamily="2" charset="-78"/>
              </a:rPr>
              <a:t>مصرف نوشابه</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های گازدار و آب میوه</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های صنعتی و شربت</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 را کم کنید و به جای آنها آب، دوغ کم نمک و آب میوه</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های طبیعی بدون قندهای افزودنی استفاده کنید. دقت کنید که نوشیدن، نوشابه‌های شیرین، حتی نوع رژیمی آن‌ها، ذائقه ما را به سمت مصرف بیشتر شیرینی سوق می‌دهد. </a:t>
            </a:r>
          </a:p>
          <a:p>
            <a:pPr algn="just">
              <a:lnSpc>
                <a:spcPct val="270000"/>
              </a:lnSpc>
              <a:buFont typeface="Wingdings" panose="05000000000000000000" pitchFamily="2" charset="2"/>
              <a:buChar char="q"/>
            </a:pPr>
            <a:r>
              <a:rPr lang="ar-SA" sz="4000" b="1" dirty="0">
                <a:solidFill>
                  <a:srgbClr val="000000"/>
                </a:solidFill>
                <a:latin typeface="Tahoma" panose="020B0604030504040204" pitchFamily="34" charset="0"/>
                <a:cs typeface="B Nazanin" panose="00000400000000000000" pitchFamily="2" charset="-78"/>
              </a:rPr>
              <a:t>به میزان مربا، مارمالاد، شربت، عسل، شکلات صبحانه و مواد غذایی شیرین دیگری که سر سفره می‌آورید دقت کنید. مصرف زیاد آن به نفع سلامت و تناسب اندام شما نیست.</a:t>
            </a:r>
          </a:p>
          <a:p>
            <a:pPr algn="just">
              <a:lnSpc>
                <a:spcPct val="270000"/>
              </a:lnSpc>
              <a:buFont typeface="Wingdings" panose="05000000000000000000" pitchFamily="2" charset="2"/>
              <a:buChar char="q"/>
            </a:pPr>
            <a:r>
              <a:rPr lang="ar-SA" sz="4000" b="1" dirty="0">
                <a:solidFill>
                  <a:srgbClr val="000000"/>
                </a:solidFill>
                <a:latin typeface="Tahoma" panose="020B0604030504040204" pitchFamily="34" charset="0"/>
                <a:cs typeface="B Nazanin" panose="00000400000000000000" pitchFamily="2" charset="-78"/>
              </a:rPr>
              <a:t>کمپوت‌های آماده سرشار از قند هستند. خودتان کمپوت درست کنید و سعی کنید میزان شکری که به شربت آن می‌زنید را کاهش دهید.</a:t>
            </a:r>
          </a:p>
          <a:p>
            <a:pPr algn="just">
              <a:lnSpc>
                <a:spcPct val="270000"/>
              </a:lnSpc>
              <a:buFont typeface="Wingdings" panose="05000000000000000000" pitchFamily="2" charset="2"/>
              <a:buChar char="q"/>
            </a:pPr>
            <a:r>
              <a:rPr lang="ar-SA" sz="4000" b="1" dirty="0">
                <a:solidFill>
                  <a:srgbClr val="000000"/>
                </a:solidFill>
                <a:latin typeface="Tahoma" panose="020B0604030504040204" pitchFamily="34" charset="0"/>
                <a:cs typeface="B Nazanin" panose="00000400000000000000" pitchFamily="2" charset="-78"/>
              </a:rPr>
              <a:t>توجه داشته باشید: "بهترین راه کم کردن مصرف شیرینیها، نخریدن یا کمتر خریدن آنهاست".  هنگام خرید؛ نوشیدنی</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های بدون قند و یا کم کالری را انتخاب کنید. </a:t>
            </a:r>
          </a:p>
          <a:p>
            <a:pPr algn="just">
              <a:lnSpc>
                <a:spcPct val="270000"/>
              </a:lnSpc>
              <a:buFont typeface="Wingdings" panose="05000000000000000000" pitchFamily="2" charset="2"/>
              <a:buChar char="q"/>
            </a:pPr>
            <a:r>
              <a:rPr lang="ar-SA" sz="4000" b="1" dirty="0">
                <a:solidFill>
                  <a:srgbClr val="000000"/>
                </a:solidFill>
                <a:latin typeface="Tahoma" panose="020B0604030504040204" pitchFamily="34" charset="0"/>
                <a:cs typeface="B Nazanin" panose="00000400000000000000" pitchFamily="2" charset="-78"/>
              </a:rPr>
              <a:t>از شیرین کننده</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های مصنوعی در حد متعادل به جای قند و شکر استفاده نمایید. استفاده از این مواد ضمن برطرف کردن نیاز شما به طعم شیرینی، کالری اضافی به بدن وارد نمی</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کند. مصرف آنها در مقادیر توصیه شده و مقدار مجاز تایید شده توسط سازمان غذا و دارو مشکلی برای سلامت شما ایجاد نمی</a:t>
            </a:r>
            <a:r>
              <a:rPr lang="fa-IR" sz="4000" b="1" dirty="0">
                <a:solidFill>
                  <a:srgbClr val="000000"/>
                </a:solidFill>
                <a:latin typeface="Tahoma" panose="020B0604030504040204" pitchFamily="34" charset="0"/>
                <a:cs typeface="B Nazanin" panose="00000400000000000000" pitchFamily="2" charset="-78"/>
              </a:rPr>
              <a:t> </a:t>
            </a:r>
            <a:r>
              <a:rPr lang="ar-SA" sz="4000" b="1" dirty="0">
                <a:solidFill>
                  <a:srgbClr val="000000"/>
                </a:solidFill>
                <a:latin typeface="Tahoma" panose="020B0604030504040204" pitchFamily="34" charset="0"/>
                <a:cs typeface="B Nazanin" panose="00000400000000000000" pitchFamily="2" charset="-78"/>
              </a:rPr>
              <a:t>کند.</a:t>
            </a:r>
          </a:p>
          <a:p>
            <a:pPr algn="just" rtl="1">
              <a:lnSpc>
                <a:spcPct val="200000"/>
              </a:lnSpc>
            </a:pPr>
            <a:r>
              <a:rPr lang="fa-IR" sz="600" b="1" dirty="0">
                <a:solidFill>
                  <a:srgbClr val="000000"/>
                </a:solidFill>
                <a:effectLst/>
                <a:latin typeface="Times New Roman" panose="02020603050405020304" pitchFamily="18" charset="0"/>
                <a:ea typeface="Times New Roman" panose="02020603050405020304" pitchFamily="18" charset="0"/>
                <a:cs typeface="Tahoma" panose="020B0604030504040204" pitchFamily="34" charset="0"/>
              </a:rPr>
              <a:t> </a:t>
            </a:r>
            <a:endParaRPr lang="en-US" sz="6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064250"/>
            <a:ext cx="1188843"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091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r>
              <a:rPr lang="fa-IR" sz="5400" b="1" dirty="0">
                <a:solidFill>
                  <a:srgbClr val="00B050"/>
                </a:solidFill>
                <a:cs typeface="B Titr" pitchFamily="2" charset="-78"/>
              </a:rPr>
              <a:t>کاهش مصرف چربی ها و روغن ها</a:t>
            </a:r>
            <a:endParaRPr lang="en-US" sz="5400" dirty="0">
              <a:cs typeface="B Titr" pitchFamily="2" charset="-78"/>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07" y="3096058"/>
            <a:ext cx="4686948" cy="312463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4052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algn="just" rtl="1">
              <a:lnSpc>
                <a:spcPct val="150000"/>
              </a:lnSpc>
            </a:pPr>
            <a:r>
              <a:rPr lang="ar-SA" sz="2800" dirty="0">
                <a:effectLst/>
                <a:latin typeface="BLotus"/>
                <a:ea typeface="Times New Roman" panose="02020603050405020304" pitchFamily="18" charset="0"/>
                <a:cs typeface="B Nazanin" panose="00000400000000000000" pitchFamily="2" charset="-78"/>
              </a:rPr>
              <a:t>انواع مختلف چربی­ها اثرات متفاوتی را بر سلامتی دارند ولی همه چربی­ها محتوی انرژی بالایی هستند. بنابراین در انتخاب نوع و میزان مصرف چربی­ها و روغن­ها باید دقت بسیاری کرد. از</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سوختن</a:t>
            </a:r>
            <a:r>
              <a:rPr lang="en-US" sz="2800" dirty="0">
                <a:effectLst/>
                <a:latin typeface="BLotus"/>
                <a:ea typeface="Times New Roman" panose="02020603050405020304" pitchFamily="18" charset="0"/>
                <a:cs typeface="B Nazanin" panose="00000400000000000000" pitchFamily="2" charset="-78"/>
              </a:rPr>
              <a:t> 1</a:t>
            </a:r>
            <a:r>
              <a:rPr lang="ar-SA" sz="2800" dirty="0">
                <a:effectLst/>
                <a:latin typeface="BLotus"/>
                <a:ea typeface="Times New Roman" panose="02020603050405020304" pitchFamily="18" charset="0"/>
                <a:cs typeface="B Nazanin" panose="00000400000000000000" pitchFamily="2" charset="-78"/>
              </a:rPr>
              <a:t> گرم</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چربی</a:t>
            </a:r>
            <a:r>
              <a:rPr lang="en-US" sz="2800" dirty="0">
                <a:effectLst/>
                <a:latin typeface="BLotus"/>
                <a:ea typeface="Times New Roman" panose="02020603050405020304" pitchFamily="18" charset="0"/>
                <a:cs typeface="B Nazanin" panose="00000400000000000000" pitchFamily="2" charset="-78"/>
              </a:rPr>
              <a:t> 9 </a:t>
            </a:r>
            <a:r>
              <a:rPr lang="ar-SA" sz="2800" dirty="0">
                <a:effectLst/>
                <a:latin typeface="BLotus"/>
                <a:ea typeface="Times New Roman" panose="02020603050405020304" pitchFamily="18" charset="0"/>
                <a:cs typeface="B Nazanin" panose="00000400000000000000" pitchFamily="2" charset="-78"/>
              </a:rPr>
              <a:t>کیلو</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کالري</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انرژي</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تولید می­­شود،</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که</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بیش از</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دو</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برابر</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انرژي</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حاصل</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از کربوهیدرات­ها</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و</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پروتئین­ها</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است. دریافت</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بیش</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از</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نیاز</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چربی</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و</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انرژي موجب</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ذخیره</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آن</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در</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بافتهاي</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بدن</a:t>
            </a:r>
            <a:r>
              <a:rPr lang="ar-SA" sz="2800" dirty="0">
                <a:effectLst/>
                <a:latin typeface="BLotus"/>
                <a:ea typeface="Times New Roman" panose="02020603050405020304" pitchFamily="18" charset="0"/>
                <a:cs typeface="BLotus"/>
              </a:rPr>
              <a:t> </a:t>
            </a:r>
            <a:r>
              <a:rPr lang="ar-SA" sz="2800" dirty="0">
                <a:effectLst/>
                <a:latin typeface="BLotus"/>
                <a:ea typeface="Times New Roman" panose="02020603050405020304" pitchFamily="18" charset="0"/>
                <a:cs typeface="B Nazanin" panose="00000400000000000000" pitchFamily="2" charset="-78"/>
              </a:rPr>
              <a:t>و چاقی می­شود. </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1694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374074" y="1773382"/>
            <a:ext cx="10972800" cy="3751570"/>
          </a:xfrm>
        </p:spPr>
        <p:txBody>
          <a:bodyPr>
            <a:noAutofit/>
          </a:bodyPr>
          <a:lstStyle/>
          <a:p>
            <a:pPr algn="just" rtl="1">
              <a:lnSpc>
                <a:spcPct val="150000"/>
              </a:lnSpc>
            </a:pPr>
            <a:r>
              <a:rPr lang="ar-SA" sz="2800" dirty="0">
                <a:effectLst/>
                <a:latin typeface="BLotus"/>
                <a:ea typeface="Times New Roman" panose="02020603050405020304" pitchFamily="18" charset="0"/>
                <a:cs typeface="B Nazanin" panose="00000400000000000000" pitchFamily="2" charset="-78"/>
              </a:rPr>
              <a:t>چربی­ها بر اساس ساختار شیمیایی به چربی­های اشباع، تک اشباع و غیر اشباع تقسیم می­شوند. چربی­های ترانس در بدن مانند چربی­های اشباع عمل می­کنند و در چربی­های گوشت، شیر و همچنین روغن­های جامد گیاهی فراوانند. مصرف اسیدهای چرب ترانس و اشباع به علت افزایش احتمال ابتلا به بیماری های قلبی- عروقی باید محدود گردند. به جای آنها می­توانیم از چربی­های تک اشباع و غیر اشباع مانند روغن زیتون و روغن کانولا استفاده کنیم.</a:t>
            </a:r>
            <a:endParaRPr lang="en-US" sz="2800" dirty="0">
              <a:effectLst/>
              <a:latin typeface="Times New Roman" panose="02020603050405020304" pitchFamily="18" charset="0"/>
              <a:ea typeface="Times New Roman" panose="02020603050405020304" pitchFamily="18" charset="0"/>
            </a:endParaRPr>
          </a:p>
          <a:p>
            <a:pPr>
              <a:lnSpc>
                <a:spcPct val="150000"/>
              </a:lnSpc>
            </a:pPr>
            <a:r>
              <a:rPr lang="fa-IR" sz="2800" dirty="0">
                <a:effectLst/>
                <a:latin typeface="BLotus"/>
                <a:ea typeface="Times New Roman" panose="02020603050405020304" pitchFamily="18" charset="0"/>
                <a:cs typeface="B Nazanin" panose="00000400000000000000" pitchFamily="2" charset="-78"/>
              </a:rPr>
              <a:t>.</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57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اصول تغذیه صحیح</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411263" y="1855304"/>
            <a:ext cx="9369473" cy="4121425"/>
          </a:xfrm>
        </p:spPr>
        <p:txBody>
          <a:bodyPr>
            <a:normAutofit/>
          </a:bodyPr>
          <a:lstStyle/>
          <a:p>
            <a:pPr algn="just" rtl="1">
              <a:lnSpc>
                <a:spcPct val="15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بهترين راه اطمينان از تعادل و تنوع در غذای روزانه استفاده از </a:t>
            </a:r>
            <a:r>
              <a:rPr lang="ar-SA" sz="2400" b="1" dirty="0">
                <a:solidFill>
                  <a:schemeClr val="tx1"/>
                </a:solidFill>
                <a:latin typeface="Calibri" panose="020F0502020204030204" pitchFamily="34" charset="0"/>
                <a:cs typeface="B Titr" pitchFamily="2" charset="-78"/>
              </a:rPr>
              <a:t>هر</a:t>
            </a:r>
            <a:r>
              <a:rPr lang="en-US" sz="2400" b="1" dirty="0">
                <a:solidFill>
                  <a:schemeClr val="tx1"/>
                </a:solidFill>
                <a:latin typeface="Calibri" panose="020F0502020204030204" pitchFamily="34" charset="0"/>
                <a:cs typeface="B Titr" pitchFamily="2" charset="-78"/>
              </a:rPr>
              <a:t> </a:t>
            </a:r>
            <a:r>
              <a:rPr lang="fa-IR" sz="2400" b="1" dirty="0">
                <a:solidFill>
                  <a:schemeClr val="tx1"/>
                </a:solidFill>
                <a:latin typeface="Calibri" panose="020F0502020204030204" pitchFamily="34" charset="0"/>
                <a:cs typeface="B Titr" pitchFamily="2" charset="-78"/>
              </a:rPr>
              <a:t>6 </a:t>
            </a:r>
            <a:r>
              <a:rPr lang="ar-SA" sz="2400" b="1" dirty="0">
                <a:solidFill>
                  <a:schemeClr val="tx1"/>
                </a:solidFill>
                <a:latin typeface="Calibri" panose="020F0502020204030204" pitchFamily="34" charset="0"/>
                <a:cs typeface="B Titr" pitchFamily="2" charset="-78"/>
              </a:rPr>
              <a:t>گروه اصلي غذايي </a:t>
            </a:r>
            <a:r>
              <a:rPr lang="ar-SA" sz="2400" b="1" dirty="0">
                <a:solidFill>
                  <a:schemeClr val="tx1"/>
                </a:solidFill>
                <a:latin typeface="Calibri" panose="020F0502020204030204" pitchFamily="34" charset="0"/>
                <a:cs typeface="B Nazanin" panose="00000400000000000000" pitchFamily="2" charset="-78"/>
              </a:rPr>
              <a:t>است</a:t>
            </a:r>
            <a:r>
              <a:rPr lang="en-US" sz="2400" b="1" dirty="0">
                <a:solidFill>
                  <a:schemeClr val="tx1"/>
                </a:solidFill>
                <a:latin typeface="Calibri" panose="020F0502020204030204" pitchFamily="34" charset="0"/>
                <a:cs typeface="B Nazanin" panose="00000400000000000000" pitchFamily="2" charset="-78"/>
              </a:rPr>
              <a:t>.</a:t>
            </a:r>
            <a:r>
              <a:rPr lang="ar-SA" sz="2400" b="1" dirty="0">
                <a:solidFill>
                  <a:schemeClr val="tx1"/>
                </a:solidFill>
                <a:latin typeface="Calibri" panose="020F0502020204030204" pitchFamily="34" charset="0"/>
                <a:cs typeface="B Nazanin" panose="00000400000000000000" pitchFamily="2" charset="-78"/>
              </a:rPr>
              <a:t> </a:t>
            </a:r>
            <a:endParaRPr lang="fa-IR" sz="2400"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مواد غذايي هر گروه، دارای ارزش غذايي تقريبا</a:t>
            </a:r>
            <a:r>
              <a:rPr lang="en-US" sz="2400" b="1" dirty="0">
                <a:solidFill>
                  <a:schemeClr val="tx1"/>
                </a:solidFill>
                <a:latin typeface="Calibri" panose="020F0502020204030204" pitchFamily="34" charset="0"/>
                <a:cs typeface="B Nazanin" panose="00000400000000000000" pitchFamily="2" charset="-78"/>
              </a:rPr>
              <a:t> </a:t>
            </a:r>
            <a:r>
              <a:rPr lang="ar-SA" sz="2400" b="1" dirty="0">
                <a:solidFill>
                  <a:schemeClr val="tx1"/>
                </a:solidFill>
                <a:latin typeface="Calibri" panose="020F0502020204030204" pitchFamily="34" charset="0"/>
                <a:cs typeface="B Nazanin" panose="00000400000000000000" pitchFamily="2" charset="-78"/>
              </a:rPr>
              <a:t>يكسان هستند و مي توان از يكي به جای ديگری استفاده كرد</a:t>
            </a:r>
            <a:r>
              <a:rPr lang="en-US" sz="2400" b="1" dirty="0">
                <a:solidFill>
                  <a:schemeClr val="tx1"/>
                </a:solidFill>
                <a:latin typeface="Calibri" panose="020F0502020204030204" pitchFamily="34" charset="0"/>
                <a:cs typeface="B Nazanin" panose="00000400000000000000" pitchFamily="2" charset="-78"/>
              </a:rPr>
              <a:t>.</a:t>
            </a:r>
            <a:r>
              <a:rPr lang="ar-SA" sz="2400" b="1" dirty="0">
                <a:solidFill>
                  <a:schemeClr val="tx1"/>
                </a:solidFill>
                <a:latin typeface="Calibri" panose="020F0502020204030204" pitchFamily="34" charset="0"/>
                <a:cs typeface="B Nazanin" panose="00000400000000000000" pitchFamily="2" charset="-78"/>
              </a:rPr>
              <a:t> </a:t>
            </a:r>
            <a:endParaRPr lang="fa-IR" sz="2400" b="1" dirty="0">
              <a:solidFill>
                <a:schemeClr val="tx1"/>
              </a:solidFill>
              <a:latin typeface="Calibri" panose="020F0502020204030204" pitchFamily="34" charset="0"/>
              <a:cs typeface="B Nazanin" panose="00000400000000000000" pitchFamily="2" charset="-78"/>
            </a:endParaRPr>
          </a:p>
          <a:p>
            <a:pPr algn="just" rtl="1">
              <a:lnSpc>
                <a:spcPct val="150000"/>
              </a:lnSpc>
              <a:buFont typeface="Wingdings" panose="05000000000000000000" pitchFamily="2" charset="2"/>
              <a:buChar char="v"/>
            </a:pPr>
            <a:r>
              <a:rPr lang="ar-SA" sz="2400" b="1" dirty="0">
                <a:solidFill>
                  <a:schemeClr val="tx1"/>
                </a:solidFill>
                <a:latin typeface="Calibri" panose="020F0502020204030204" pitchFamily="34" charset="0"/>
                <a:cs typeface="B Nazanin" panose="00000400000000000000" pitchFamily="2" charset="-78"/>
              </a:rPr>
              <a:t>مقايسه مقدار مصرف روزانه از گروه های غذايي را مي توان با استفاده از شكل هرم غذايي نشان داد</a:t>
            </a:r>
            <a:r>
              <a:rPr lang="en-US" sz="2400" b="1" dirty="0">
                <a:solidFill>
                  <a:schemeClr val="tx1"/>
                </a:solidFill>
                <a:latin typeface="Calibri" panose="020F0502020204030204" pitchFamily="34" charset="0"/>
                <a:cs typeface="B Nazanin" panose="00000400000000000000" pitchFamily="2" charset="-78"/>
              </a:rPr>
              <a:t>.</a:t>
            </a:r>
          </a:p>
          <a:p>
            <a:endParaRPr lang="fa-IR"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69480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34292" y="2092037"/>
            <a:ext cx="10737272" cy="3751570"/>
          </a:xfrm>
        </p:spPr>
        <p:txBody>
          <a:bodyPr>
            <a:noAutofit/>
          </a:bodyPr>
          <a:lstStyle/>
          <a:p>
            <a:pPr>
              <a:lnSpc>
                <a:spcPct val="150000"/>
              </a:lnSpc>
            </a:pPr>
            <a:r>
              <a:rPr lang="ar-SA" sz="2800" dirty="0">
                <a:effectLst/>
                <a:latin typeface="BLotus"/>
                <a:ea typeface="Times New Roman" panose="02020603050405020304" pitchFamily="18" charset="0"/>
                <a:cs typeface="B Nazanin" panose="00000400000000000000" pitchFamily="2" charset="-78"/>
              </a:rPr>
              <a:t>عدم استفاده صحیح از روغنها و چربیها با افزایش بروز فشار خون، سکته قلبی و انواع سرطان­ها همراه است در حالی که متاسفانه 80 درصد روغن مصرفی در کشور به روغن جامد اختصاص یافته است و با اصلاح الگوی مصرف روغن ها و جایگزینی روغن نباتی مایع به جای جامد می­توان از افزایش بیماری­های فوق پیشگیری نمود</a:t>
            </a:r>
            <a:r>
              <a:rPr lang="fa-IR" sz="2800" dirty="0">
                <a:effectLst/>
                <a:latin typeface="BLotus"/>
                <a:ea typeface="Times New Roman" panose="02020603050405020304" pitchFamily="18" charset="0"/>
                <a:cs typeface="B Nazanin" panose="00000400000000000000" pitchFamily="2" charset="-78"/>
              </a:rPr>
              <a:t>.</a:t>
            </a:r>
            <a:endParaRPr lang="en-US" sz="2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58241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marR="571500" algn="just" rtl="1">
              <a:lnSpc>
                <a:spcPct val="200000"/>
              </a:lnSpc>
            </a:pPr>
            <a:r>
              <a:rPr lang="ar-SA" sz="1800" b="1" dirty="0">
                <a:solidFill>
                  <a:schemeClr val="tx1"/>
                </a:solidFill>
                <a:effectLst/>
                <a:latin typeface="Times New Roman" panose="02020603050405020304" pitchFamily="18" charset="0"/>
                <a:ea typeface="Times New Roman" panose="02020603050405020304" pitchFamily="18" charset="0"/>
                <a:cs typeface="B Zar" panose="00000400000000000000" pitchFamily="2" charset="-78"/>
              </a:rPr>
              <a:t>منابع غذایی که محتوی چربی های ترانس و اشباع زیادی هستند کدامند؟</a:t>
            </a:r>
            <a:endParaRPr lang="en-US" sz="1800" b="1" dirty="0">
              <a:solidFill>
                <a:schemeClr val="tx1"/>
              </a:solidFill>
              <a:effectLst/>
              <a:latin typeface="Times New Roman" panose="02020603050405020304" pitchFamily="18" charset="0"/>
              <a:ea typeface="Times New Roman" panose="02020603050405020304" pitchFamily="18" charset="0"/>
            </a:endParaRPr>
          </a:p>
          <a:p>
            <a:pPr marR="571500" algn="just" rtl="1">
              <a:lnSpc>
                <a:spcPct val="200000"/>
              </a:lnSpc>
            </a:pP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پیه،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دنبه،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کره،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مارگارین، خامه،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سرشیر</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و</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انواع سس­ها</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مثل</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مایونز، انواع کیک و کلوچه، گوشت­های فرایند شده، سیب زمینی سرخ کرده و چیپس، پیتزا، لبنیات و گوشت­های پر چرب که مصرف آنها در رژیم غذایی سالم بایستی کاهش یابد.</a:t>
            </a:r>
            <a:endParaRPr lang="en-US" sz="1800" b="1" dirty="0">
              <a:solidFill>
                <a:schemeClr val="tx1"/>
              </a:solidFill>
              <a:effectLst/>
              <a:latin typeface="Times New Roman" panose="02020603050405020304" pitchFamily="18" charset="0"/>
              <a:ea typeface="Times New Roman" panose="02020603050405020304" pitchFamily="18" charset="0"/>
            </a:endParaRPr>
          </a:p>
          <a:p>
            <a:pPr marR="571500" algn="just" rtl="1">
              <a:lnSpc>
                <a:spcPct val="200000"/>
              </a:lnSpc>
            </a:pP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به طور کلی باید مصرف هر نوع از</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چربی­ها</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و</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روغن­ها</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را به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دلیل</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داشتن</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کالری</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بالا</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و</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خطر بروز</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اضافه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وزن</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و</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چاقی در برنامه</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غذایی</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روزانه کاهش</a:t>
            </a:r>
            <a:r>
              <a:rPr lang="ar-SA" sz="1800" b="1"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rPr>
              <a:t> </a:t>
            </a:r>
            <a:r>
              <a:rPr lang="ar-SA" sz="1800" b="1" dirty="0">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دهیم و همین مقدار اندک را نیز باید از روغن­های مناسب استفاده کنیم.</a:t>
            </a:r>
            <a:endParaRPr lang="en-US" sz="1800" b="1" dirty="0">
              <a:solidFill>
                <a:schemeClr val="tx1"/>
              </a:solidFill>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8505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fontScale="92500" lnSpcReduction="10000"/>
          </a:bodyPr>
          <a:lstStyle/>
          <a:p>
            <a:pPr marR="571500" algn="just" rtl="1"/>
            <a:r>
              <a:rPr lang="ar-SA" sz="1800" b="1" dirty="0">
                <a:effectLst/>
                <a:latin typeface="Times New Roman" panose="02020603050405020304" pitchFamily="18" charset="0"/>
                <a:ea typeface="Times New Roman" panose="02020603050405020304" pitchFamily="18" charset="0"/>
                <a:cs typeface="B Zar" panose="00000400000000000000" pitchFamily="2" charset="-78"/>
              </a:rPr>
              <a:t>روغن­های مناسب کدام روغن­ها هستند؟</a:t>
            </a:r>
            <a:endParaRPr lang="en-US" sz="1800" dirty="0">
              <a:effectLst/>
              <a:latin typeface="Times New Roman" panose="02020603050405020304" pitchFamily="18" charset="0"/>
              <a:ea typeface="Times New Roman" panose="02020603050405020304" pitchFamily="18" charset="0"/>
            </a:endParaRPr>
          </a:p>
          <a:p>
            <a:pPr marR="571500" algn="just" rtl="1">
              <a:lnSpc>
                <a:spcPct val="200000"/>
              </a:lnSpc>
            </a:pPr>
            <a:r>
              <a:rPr lang="ar-SA" dirty="0">
                <a:effectLst/>
                <a:latin typeface="Arial" panose="020B0604020202020204" pitchFamily="34" charset="0"/>
                <a:ea typeface="Times New Roman" panose="02020603050405020304" pitchFamily="18" charset="0"/>
                <a:cs typeface="B Nazanin" panose="00000400000000000000" pitchFamily="2" charset="-78"/>
              </a:rPr>
              <a:t>می­توان از</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روغن­های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مایع</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معمولی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برای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طبخ</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غذا</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و</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روغن</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مایع مخصوص</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سرخ</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کردنی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برای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سرخ</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کردن</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غذاها به مقدار کم استفاده کرد. روغن­های مناسب برای مصرف عبارتند از روغن کانولا (کلزا)، روغن سویا، روغن زیتون، روغن کنجد، روغن ذرت و آفتابگردان</a:t>
            </a:r>
            <a:endParaRPr lang="en-US"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dirty="0">
                <a:effectLst/>
                <a:latin typeface="Arial" panose="020B0604020202020204" pitchFamily="34" charset="0"/>
                <a:ea typeface="Times New Roman" panose="02020603050405020304" pitchFamily="18" charset="0"/>
                <a:cs typeface="B Nazanin" panose="00000400000000000000" pitchFamily="2" charset="-78"/>
              </a:rPr>
              <a:t>از</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مصرف روغن­هاي گیاهی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جامد، کره،</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مارگارین</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و</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چربی­هاي</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حیوانی مانند روغن زرد حیوانی</a:t>
            </a:r>
            <a:r>
              <a:rPr lang="ar-SA" dirty="0">
                <a:effectLst/>
                <a:latin typeface="Times New Roman" panose="02020603050405020304" pitchFamily="18" charset="0"/>
                <a:ea typeface="Times New Roman" panose="02020603050405020304" pitchFamily="18" charset="0"/>
                <a:cs typeface="Arial" panose="020B0604020202020204" pitchFamily="34" charset="0"/>
              </a:rPr>
              <a:t> </a:t>
            </a:r>
            <a:r>
              <a:rPr lang="ar-SA" dirty="0">
                <a:effectLst/>
                <a:latin typeface="Arial" panose="020B0604020202020204" pitchFamily="34" charset="0"/>
                <a:ea typeface="Times New Roman" panose="02020603050405020304" pitchFamily="18" charset="0"/>
                <a:cs typeface="B Nazanin" panose="00000400000000000000" pitchFamily="2" charset="-78"/>
              </a:rPr>
              <a:t>پرهیز کنیم.</a:t>
            </a:r>
            <a:endParaRPr lang="en-US"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dirty="0">
                <a:effectLst/>
                <a:latin typeface="Arial" panose="020B0604020202020204" pitchFamily="34" charset="0"/>
                <a:ea typeface="Times New Roman" panose="02020603050405020304" pitchFamily="18" charset="0"/>
                <a:cs typeface="B Nazanin" panose="00000400000000000000" pitchFamily="2" charset="-78"/>
              </a:rPr>
              <a:t>روغن­ها نباید تحت درجه حرارت های بالا به مدت طولانی قرار داده شوند.</a:t>
            </a:r>
            <a:endParaRPr lang="en-US"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dirty="0">
                <a:effectLst/>
                <a:latin typeface="Arial" panose="020B0604020202020204" pitchFamily="34" charset="0"/>
                <a:ea typeface="Times New Roman" panose="02020603050405020304" pitchFamily="18" charset="0"/>
                <a:cs typeface="B Nazanin" panose="00000400000000000000" pitchFamily="2" charset="-78"/>
              </a:rPr>
              <a:t>ته دیگ محتوی روغن بالایی است که مصرف آن را باید محدود کنیم.</a:t>
            </a:r>
            <a:endParaRPr lang="en-US"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10299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marR="571500" algn="just" rtl="1"/>
            <a:r>
              <a:rPr lang="ar-SA" sz="1800" b="1" dirty="0">
                <a:effectLst/>
                <a:latin typeface="Times New Roman" panose="02020603050405020304" pitchFamily="18" charset="0"/>
                <a:ea typeface="Times New Roman" panose="02020603050405020304" pitchFamily="18" charset="0"/>
                <a:cs typeface="B Zar" panose="00000400000000000000" pitchFamily="2" charset="-78"/>
              </a:rPr>
              <a:t>روغن­های مناسب کدام روغن­ها هستند؟</a:t>
            </a:r>
            <a:endParaRPr lang="en-US" sz="1800"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sz="2400" dirty="0">
                <a:effectLst/>
                <a:latin typeface="Arial" panose="020B0604020202020204" pitchFamily="34" charset="0"/>
                <a:ea typeface="Times New Roman" panose="02020603050405020304" pitchFamily="18" charset="0"/>
                <a:cs typeface="B Nazanin" panose="00000400000000000000" pitchFamily="2" charset="-78"/>
              </a:rPr>
              <a:t>در</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هنگام</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خرید</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روغن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حتماً</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برچسب</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محصول</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از</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نظر</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میزان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اسید</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چرب</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اشباع</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و</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ترانس</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توجه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کنیم. روغن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هایی</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حاوي</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کمترین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مقدار اسیدهاي</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چرب</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مذکور</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باشند،</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سالم­تر هستند</a:t>
            </a:r>
            <a:r>
              <a:rPr lang="en-US" sz="2400" dirty="0">
                <a:effectLst/>
                <a:latin typeface="Arial" panose="020B0604020202020204" pitchFamily="34" charset="0"/>
                <a:ea typeface="Times New Roman" panose="02020603050405020304" pitchFamily="18" charset="0"/>
                <a:cs typeface="B Nazanin" panose="00000400000000000000" pitchFamily="2" charset="-78"/>
              </a:rPr>
              <a:t>.</a:t>
            </a:r>
            <a:endParaRPr lang="en-US" sz="2400"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sz="2400" dirty="0">
                <a:effectLst/>
                <a:latin typeface="Arial" panose="020B0604020202020204" pitchFamily="34" charset="0"/>
                <a:ea typeface="Times New Roman" panose="02020603050405020304" pitchFamily="18" charset="0"/>
                <a:cs typeface="B Nazanin" panose="00000400000000000000" pitchFamily="2" charset="-78"/>
              </a:rPr>
              <a:t>براي</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مصارف</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سرخ</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کردن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و</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پخت</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و</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پز</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بهتر است</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روغن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آرامی</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و</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با</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شعله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کم</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حرارت</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داده</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شود</a:t>
            </a:r>
            <a:r>
              <a:rPr lang="fa-IR" sz="2400" dirty="0">
                <a:effectLst/>
                <a:latin typeface="Arial" panose="020B0604020202020204" pitchFamily="34" charset="0"/>
                <a:ea typeface="Times New Roman" panose="02020603050405020304" pitchFamily="18" charset="0"/>
                <a:cs typeface="B Nazanin" panose="00000400000000000000" pitchFamily="2" charset="-78"/>
              </a:rPr>
              <a:t>.</a:t>
            </a:r>
            <a:endParaRPr lang="en-US" sz="2400" dirty="0">
              <a:effectLst/>
              <a:latin typeface="Times New Roman" panose="02020603050405020304" pitchFamily="18" charset="0"/>
              <a:ea typeface="Times New Roman" panose="02020603050405020304" pitchFamily="18" charset="0"/>
            </a:endParaRPr>
          </a:p>
          <a:p>
            <a:pPr marL="342900" marR="571500" lvl="0" indent="-342900" algn="just" rtl="1">
              <a:lnSpc>
                <a:spcPct val="200000"/>
              </a:lnSpc>
              <a:spcAft>
                <a:spcPts val="0"/>
              </a:spcAft>
              <a:buFont typeface="Wingdings" panose="05000000000000000000" pitchFamily="2" charset="2"/>
              <a:buChar char=""/>
            </a:pPr>
            <a:r>
              <a:rPr lang="ar-SA" sz="2400" dirty="0">
                <a:effectLst/>
                <a:latin typeface="Arial" panose="020B0604020202020204" pitchFamily="34" charset="0"/>
                <a:ea typeface="Times New Roman" panose="02020603050405020304" pitchFamily="18" charset="0"/>
                <a:cs typeface="B Nazanin" panose="00000400000000000000" pitchFamily="2" charset="-78"/>
              </a:rPr>
              <a:t>از</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روغن</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مخصوص</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سرخ</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کردنی</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می</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توان فقط</a:t>
            </a:r>
            <a:r>
              <a:rPr lang="ar-SA" sz="2400" dirty="0">
                <a:effectLst/>
                <a:latin typeface="Times New Roman" panose="02020603050405020304" pitchFamily="18" charset="0"/>
                <a:ea typeface="Times New Roman" panose="02020603050405020304" pitchFamily="18" charset="0"/>
                <a:cs typeface="Arial" panose="020B0604020202020204" pitchFamily="34" charset="0"/>
              </a:rPr>
              <a:t> </a:t>
            </a:r>
            <a:r>
              <a:rPr lang="ar-SA" sz="2400" dirty="0">
                <a:effectLst/>
                <a:latin typeface="Arial" panose="020B0604020202020204" pitchFamily="34" charset="0"/>
                <a:ea typeface="Times New Roman" panose="02020603050405020304" pitchFamily="18" charset="0"/>
                <a:cs typeface="B Nazanin" panose="00000400000000000000" pitchFamily="2" charset="-78"/>
              </a:rPr>
              <a:t>1 بار برای سرخ کردن مواد غذایی استفاده کرد.  </a:t>
            </a:r>
            <a:endParaRPr lang="en-US" sz="24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0765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fontScale="92500" lnSpcReduction="10000"/>
          </a:bodyPr>
          <a:lstStyle/>
          <a:p>
            <a:pPr algn="just" rtl="1">
              <a:lnSpc>
                <a:spcPct val="200000"/>
              </a:lnSpc>
              <a:buFont typeface="Wingdings" panose="05000000000000000000" pitchFamily="2" charset="2"/>
              <a:buChar char="v"/>
            </a:pPr>
            <a:r>
              <a:rPr lang="ar-SA" sz="1800" b="1" dirty="0">
                <a:effectLst/>
                <a:latin typeface="Times New Roman" panose="02020603050405020304" pitchFamily="18" charset="0"/>
                <a:ea typeface="Times New Roman" panose="02020603050405020304" pitchFamily="18" charset="0"/>
                <a:cs typeface="B Zar" panose="00000400000000000000" pitchFamily="2" charset="-78"/>
              </a:rPr>
              <a:t>توصیه های پیشگیرانه برای مصرف روغنها و چربیها:</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v"/>
            </a:pPr>
            <a:r>
              <a:rPr lang="ar-SA" sz="1800" dirty="0">
                <a:effectLst/>
                <a:latin typeface="BLotus"/>
                <a:ea typeface="Times New Roman" panose="02020603050405020304" pitchFamily="18" charset="0"/>
                <a:cs typeface="B Nazanin" panose="00000400000000000000" pitchFamily="2" charset="-78"/>
              </a:rPr>
              <a:t>- از روغنهای غیر اشباع (مایع) مانند روغن های زیتون،کلزا( کانولا)، آفتاب گردان، ذرت، سویا و پنبه دانه استفاده کنید.</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v"/>
            </a:pPr>
            <a:r>
              <a:rPr lang="ar-SA" sz="1800" dirty="0">
                <a:effectLst/>
                <a:latin typeface="BLotus"/>
                <a:ea typeface="Times New Roman" panose="02020603050405020304" pitchFamily="18" charset="0"/>
                <a:cs typeface="B Nazanin" panose="00000400000000000000" pitchFamily="2" charset="-78"/>
              </a:rPr>
              <a:t>- درصورت استفاده از روغن نباتی جامد به اسیدهای چرب ترانس و مجموع اسیدهای چرب اشباع آن توجه نمائید. (هر چه اسیدهای چرب ترانس و مجموع اسیدهای چرب اشباع کمتر باشد آن روغن برای مصرف مناسبتر است.)</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v"/>
            </a:pPr>
            <a:r>
              <a:rPr lang="ar-SA" sz="1800" dirty="0">
                <a:effectLst/>
                <a:latin typeface="BLotus"/>
                <a:ea typeface="Times New Roman" panose="02020603050405020304" pitchFamily="18" charset="0"/>
                <a:cs typeface="B Nazanin" panose="00000400000000000000" pitchFamily="2" charset="-78"/>
              </a:rPr>
              <a:t>- به هنگام طبخ با روغن از حرارت کم استفاده کنید.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v"/>
            </a:pPr>
            <a:r>
              <a:rPr lang="ar-SA" sz="1800" dirty="0">
                <a:effectLst/>
                <a:latin typeface="BLotus"/>
                <a:ea typeface="Times New Roman" panose="02020603050405020304" pitchFamily="18" charset="0"/>
                <a:cs typeface="B Nazanin" panose="00000400000000000000" pitchFamily="2" charset="-78"/>
              </a:rPr>
              <a:t>- برای سرخ کردن از حرارت ملایم بامدت زمان کمتر استفاده کنید. </a:t>
            </a:r>
            <a:endParaRPr lang="en-US" sz="1800" dirty="0">
              <a:effectLst/>
              <a:latin typeface="Times New Roman" panose="02020603050405020304" pitchFamily="18" charset="0"/>
              <a:ea typeface="Times New Roman" panose="02020603050405020304" pitchFamily="18" charset="0"/>
            </a:endParaRPr>
          </a:p>
          <a:p>
            <a:pPr algn="just" rtl="1">
              <a:lnSpc>
                <a:spcPct val="200000"/>
              </a:lnSpc>
              <a:buFont typeface="Wingdings" panose="05000000000000000000" pitchFamily="2" charset="2"/>
              <a:buChar char="v"/>
            </a:pPr>
            <a:r>
              <a:rPr lang="ar-SA" sz="1800" dirty="0">
                <a:effectLst/>
                <a:latin typeface="BLotus"/>
                <a:ea typeface="Times New Roman" panose="02020603050405020304" pitchFamily="18" charset="0"/>
                <a:cs typeface="B Nazanin" panose="00000400000000000000" pitchFamily="2" charset="-78"/>
              </a:rPr>
              <a:t>- روغن های مایع راحرارت ندهید مگر آنکه مخصوص سرخ کردن باشند. </a:t>
            </a:r>
            <a:endParaRPr lang="en-US" sz="1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811932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fontScale="92500" lnSpcReduction="20000"/>
          </a:bodyPr>
          <a:lstStyle/>
          <a:p>
            <a:pPr algn="just" rtl="1">
              <a:lnSpc>
                <a:spcPct val="150000"/>
              </a:lnSpc>
              <a:buFont typeface="Wingdings" panose="05000000000000000000" pitchFamily="2" charset="2"/>
              <a:buChar char="q"/>
            </a:pPr>
            <a:r>
              <a:rPr lang="ar-SA" sz="1800" b="1" dirty="0">
                <a:effectLst/>
                <a:latin typeface="Times New Roman" panose="02020603050405020304" pitchFamily="18" charset="0"/>
                <a:ea typeface="Times New Roman" panose="02020603050405020304" pitchFamily="18" charset="0"/>
                <a:cs typeface="B Zar" panose="00000400000000000000" pitchFamily="2" charset="-78"/>
              </a:rPr>
              <a:t>توصیه های پیشگیرانه برای مصرف روغنها و چربیها:</a:t>
            </a:r>
            <a:endParaRPr lang="en-US" sz="1800"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1800" b="1" dirty="0">
                <a:effectLst/>
                <a:latin typeface="BLotus"/>
                <a:ea typeface="Times New Roman" panose="02020603050405020304" pitchFamily="18" charset="0"/>
                <a:cs typeface="B Nazanin" panose="00000400000000000000" pitchFamily="2" charset="-78"/>
              </a:rPr>
              <a:t>- از  روغنهای مخصوص سرخ کردن که دارای مهر استاندارد می باشند می­توان درفاصله زمانی 24 ساعت حداکثر 3-2 بار استفاده نمود وپس از آن باید روغن حرارت دیده را دور ریخت. </a:t>
            </a:r>
            <a:endParaRPr lang="en-US" sz="1800"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1800" b="1" dirty="0">
                <a:effectLst/>
                <a:latin typeface="BLotus"/>
                <a:ea typeface="Times New Roman" panose="02020603050405020304" pitchFamily="18" charset="0"/>
                <a:cs typeface="B Nazanin" panose="00000400000000000000" pitchFamily="2" charset="-78"/>
              </a:rPr>
              <a:t>- روغن مصرف شده رادوباره برظرف اصلی روغن برنگردانید.</a:t>
            </a:r>
            <a:endParaRPr lang="en-US" sz="1800"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1800" b="1" dirty="0">
                <a:effectLst/>
                <a:latin typeface="BLotus"/>
                <a:ea typeface="Times New Roman" panose="02020603050405020304" pitchFamily="18" charset="0"/>
                <a:cs typeface="B Nazanin" panose="00000400000000000000" pitchFamily="2" charset="-78"/>
              </a:rPr>
              <a:t>- اکسیژن سبب اکسیداسیون روغن ها و در نتیجه منجر به فساد آنها می­شود به همین دلیل توصیه می­شود بلافاصله بعد از مصرف درظرف روغن به طور محکم بسته شود تا درمعرض هوا قرار نگیرد.</a:t>
            </a:r>
            <a:endParaRPr lang="en-US" sz="1800"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1800" b="1" dirty="0">
                <a:effectLst/>
                <a:latin typeface="BLotus"/>
                <a:ea typeface="Times New Roman" panose="02020603050405020304" pitchFamily="18" charset="0"/>
                <a:cs typeface="B Nazanin" panose="00000400000000000000" pitchFamily="2" charset="-78"/>
              </a:rPr>
              <a:t>- وقتی مقدار کمی رطوبت وارد روغن شود سرعت فساد بیشتر میشود بنابراین موقع برداشتن روغن از قاشق یاسایر وسایل کاملاً خشک استفاده کنید. </a:t>
            </a:r>
            <a:endParaRPr lang="en-US" sz="1800" b="1" dirty="0">
              <a:effectLst/>
              <a:latin typeface="Times New Roman" panose="02020603050405020304" pitchFamily="18" charset="0"/>
              <a:ea typeface="Times New Roman" panose="02020603050405020304" pitchFamily="18" charset="0"/>
            </a:endParaRPr>
          </a:p>
          <a:p>
            <a:pPr algn="just" rtl="1">
              <a:lnSpc>
                <a:spcPct val="150000"/>
              </a:lnSpc>
              <a:buFont typeface="Wingdings" panose="05000000000000000000" pitchFamily="2" charset="2"/>
              <a:buChar char="q"/>
            </a:pPr>
            <a:r>
              <a:rPr lang="ar-SA" sz="1800" b="1" dirty="0">
                <a:effectLst/>
                <a:latin typeface="BLotus"/>
                <a:ea typeface="Times New Roman" panose="02020603050405020304" pitchFamily="18" charset="0"/>
                <a:cs typeface="B Nazanin" panose="00000400000000000000" pitchFamily="2" charset="-78"/>
              </a:rPr>
              <a:t>- هنگام پخت مواد غذایی، استفاده از درجه حرارت بالا موجب تغییر رنگ و طعم درروغن و خروج دود آبی وسپس دود سیاه میشود که نشانه فساد روغن است. </a:t>
            </a:r>
            <a:endParaRPr lang="en-US" sz="1800" b="1"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0195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خودمراقبتی با کاهش مصرف چربی ها و روغن ها</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marL="342900" marR="571500" lvl="0" indent="-342900" algn="just" rtl="1">
              <a:lnSpc>
                <a:spcPct val="150000"/>
              </a:lnSpc>
              <a:buFont typeface="Wingdings" panose="05000000000000000000" pitchFamily="2" charset="2"/>
              <a:buChar char=""/>
            </a:pPr>
            <a:r>
              <a:rPr lang="ar-SA" b="1" dirty="0">
                <a:solidFill>
                  <a:srgbClr val="000000"/>
                </a:solidFill>
                <a:latin typeface="Times New Roman" panose="02020603050405020304" pitchFamily="18" charset="0"/>
                <a:cs typeface="B Nazanin" panose="00000400000000000000" pitchFamily="2" charset="-78"/>
              </a:rPr>
              <a:t>آیا میدانید که: مصرف چربیها و روغن های حیوانی و روغن های جامد بیشتر از استانداردهای موجود است.</a:t>
            </a:r>
            <a:endParaRPr lang="en-US" b="1" dirty="0">
              <a:solidFill>
                <a:srgbClr val="000000"/>
              </a:solidFill>
              <a:latin typeface="Times New Roman" panose="02020603050405020304" pitchFamily="18" charset="0"/>
              <a:cs typeface="B Nazanin" panose="00000400000000000000" pitchFamily="2" charset="-78"/>
            </a:endParaRPr>
          </a:p>
          <a:p>
            <a:pPr marL="342900" marR="571500" lvl="0" indent="-342900" algn="just" rtl="1">
              <a:lnSpc>
                <a:spcPct val="150000"/>
              </a:lnSpc>
              <a:buFont typeface="Wingdings" panose="05000000000000000000" pitchFamily="2" charset="2"/>
              <a:buChar char=""/>
            </a:pPr>
            <a:r>
              <a:rPr lang="ar-SA" b="1" dirty="0">
                <a:solidFill>
                  <a:srgbClr val="000000"/>
                </a:solidFill>
                <a:latin typeface="Times New Roman" panose="02020603050405020304" pitchFamily="18" charset="0"/>
                <a:cs typeface="B Nazanin" panose="00000400000000000000" pitchFamily="2" charset="-78"/>
              </a:rPr>
              <a:t>آیا می دانید که: مصرف مقدار زیاد و انواع نامناسب چربی‌ها و روغن‌ها، سبب بروز بیماری­هاي قلبی عروقی و برخی از انواع سرطان­ها، افزایش کلسترول و پیشرفت اضافه‌وزن و چاقی، دیابت غیروابسته به انسولین و ... می­شود. </a:t>
            </a:r>
            <a:endParaRPr lang="en-US" b="1" dirty="0">
              <a:solidFill>
                <a:srgbClr val="000000"/>
              </a:solidFill>
              <a:latin typeface="Times New Roman" panose="02020603050405020304" pitchFamily="18" charset="0"/>
              <a:cs typeface="B Nazanin" panose="00000400000000000000" pitchFamily="2" charset="-78"/>
            </a:endParaRPr>
          </a:p>
          <a:p>
            <a:pPr marL="342900" marR="571500" lvl="0" indent="-342900" algn="just" rtl="1">
              <a:lnSpc>
                <a:spcPct val="150000"/>
              </a:lnSpc>
              <a:buFont typeface="Wingdings" panose="05000000000000000000" pitchFamily="2" charset="2"/>
              <a:buChar char=""/>
            </a:pPr>
            <a:r>
              <a:rPr lang="ar-SA" b="1" dirty="0">
                <a:solidFill>
                  <a:srgbClr val="000000"/>
                </a:solidFill>
                <a:latin typeface="Times New Roman" panose="02020603050405020304" pitchFamily="18" charset="0"/>
                <a:cs typeface="B Nazanin" panose="00000400000000000000" pitchFamily="2" charset="-78"/>
              </a:rPr>
              <a:t>پس بیایید: مصرف انواع چربیها و روغن ها را در برنامه غذایی روزانه خود محدود کنیم.</a:t>
            </a:r>
            <a:endParaRPr lang="en-US" b="1" dirty="0">
              <a:solidFill>
                <a:srgbClr val="000000"/>
              </a:solidFill>
              <a:latin typeface="Times New Roman" panose="02020603050405020304" pitchFamily="18" charset="0"/>
              <a:cs typeface="B Nazanin" panose="00000400000000000000" pitchFamily="2" charset="-78"/>
            </a:endParaRPr>
          </a:p>
          <a:p>
            <a:r>
              <a:rPr lang="ar-SA" b="1" dirty="0">
                <a:solidFill>
                  <a:srgbClr val="000000"/>
                </a:solidFill>
                <a:latin typeface="Times New Roman" panose="02020603050405020304" pitchFamily="18" charset="0"/>
                <a:cs typeface="B Nazanin" panose="00000400000000000000" pitchFamily="2" charset="-78"/>
              </a:rPr>
              <a:t>روغنهای جامد و چربیهای حیوانی را  از برنامه غذایی خود حذف و بجای آنها از روغنهای مایع استفاده کنیم</a:t>
            </a:r>
            <a:r>
              <a:rPr lang="fa-IR" b="1" dirty="0">
                <a:solidFill>
                  <a:srgbClr val="000000"/>
                </a:solidFill>
                <a:latin typeface="Times New Roman" panose="02020603050405020304" pitchFamily="18" charset="0"/>
                <a:cs typeface="B Nazanin" panose="00000400000000000000" pitchFamily="2" charset="-78"/>
              </a:rPr>
              <a:t>.</a:t>
            </a:r>
            <a:endParaRPr lang="en-US" b="1" dirty="0">
              <a:solidFill>
                <a:srgbClr val="000000"/>
              </a:solidFill>
              <a:latin typeface="Times New Roman" panose="02020603050405020304" pitchFamily="18" charset="0"/>
              <a:cs typeface="B Nazanin" panose="00000400000000000000"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07546"/>
            <a:ext cx="1125681" cy="75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84857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110837"/>
            <a:ext cx="12150437" cy="1072342"/>
          </a:xfrm>
        </p:spPr>
        <p:txBody>
          <a:bodyPr/>
          <a:lstStyle/>
          <a:p>
            <a:pPr algn="r"/>
            <a:r>
              <a:rPr lang="fa-IR" dirty="0">
                <a:solidFill>
                  <a:srgbClr val="0070C0"/>
                </a:solidFill>
                <a:cs typeface="B Titr" pitchFamily="2" charset="-78"/>
              </a:rPr>
              <a:t>آنچه از این بخش می توانید به دوستان خود یاد دهید. </a:t>
            </a:r>
            <a:endParaRPr lang="en-US" dirty="0">
              <a:solidFill>
                <a:srgbClr val="0070C0"/>
              </a:solidFill>
              <a:cs typeface="B Titr" pitchFamily="2" charset="-78"/>
            </a:endParaRPr>
          </a:p>
        </p:txBody>
      </p:sp>
      <p:sp>
        <p:nvSpPr>
          <p:cNvPr id="3" name="Content Placeholder 2"/>
          <p:cNvSpPr>
            <a:spLocks noGrp="1"/>
          </p:cNvSpPr>
          <p:nvPr>
            <p:ph idx="1"/>
          </p:nvPr>
        </p:nvSpPr>
        <p:spPr>
          <a:xfrm>
            <a:off x="332508" y="1662545"/>
            <a:ext cx="11734799" cy="5458691"/>
          </a:xfrm>
        </p:spPr>
        <p:txBody>
          <a:bodyPr>
            <a:noAutofit/>
          </a:bodyPr>
          <a:lstStyle/>
          <a:p>
            <a:pPr>
              <a:lnSpc>
                <a:spcPct val="200000"/>
              </a:lnSpc>
              <a:buFont typeface="Arial" panose="020B0604020202020204" pitchFamily="34" charset="0"/>
              <a:buChar char="•"/>
            </a:pPr>
            <a:r>
              <a:rPr lang="fa-IR" b="1" dirty="0">
                <a:cs typeface="B Nazanin" panose="00000400000000000000" pitchFamily="2" charset="-78"/>
              </a:rPr>
              <a:t>روزانه دو لیوان شیر مصرف کنید. </a:t>
            </a:r>
            <a:endParaRPr lang="en-US" b="1" dirty="0">
              <a:cs typeface="B Nazanin" panose="00000400000000000000" pitchFamily="2" charset="-78"/>
            </a:endParaRPr>
          </a:p>
          <a:p>
            <a:pPr lvl="0">
              <a:lnSpc>
                <a:spcPct val="200000"/>
              </a:lnSpc>
              <a:buFont typeface="Wingdings" panose="05000000000000000000" pitchFamily="2" charset="2"/>
              <a:buChar char="§"/>
            </a:pPr>
            <a:r>
              <a:rPr lang="ar-SA" b="1" dirty="0">
                <a:cs typeface="B Nazanin" panose="00000400000000000000" pitchFamily="2" charset="-78"/>
              </a:rPr>
              <a:t>به منظور كاهش دريافت چربي ها توصيه مي شود از شير ولبنيات كم چرب (كمتر از 5/2% چربي)  استفاده شود.</a:t>
            </a:r>
            <a:endParaRPr lang="en-US" b="1" dirty="0">
              <a:cs typeface="B Nazanin" panose="00000400000000000000" pitchFamily="2" charset="-78"/>
            </a:endParaRPr>
          </a:p>
          <a:p>
            <a:pPr lvl="0">
              <a:lnSpc>
                <a:spcPct val="200000"/>
              </a:lnSpc>
              <a:buFont typeface="Wingdings" panose="05000000000000000000" pitchFamily="2" charset="2"/>
              <a:buChar char="§"/>
            </a:pPr>
            <a:r>
              <a:rPr lang="fa-IR" b="1" dirty="0">
                <a:cs typeface="B Nazanin" panose="00000400000000000000" pitchFamily="2" charset="-78"/>
              </a:rPr>
              <a:t>شیر پاستوریزیه یا جوشانده شده مصرف کنید. </a:t>
            </a:r>
            <a:endParaRPr lang="en-US" b="1" dirty="0">
              <a:cs typeface="B Nazanin" panose="00000400000000000000" pitchFamily="2" charset="-78"/>
            </a:endParaRPr>
          </a:p>
          <a:p>
            <a:pPr lvl="0">
              <a:lnSpc>
                <a:spcPct val="200000"/>
              </a:lnSpc>
              <a:buFont typeface="Wingdings" panose="05000000000000000000" pitchFamily="2" charset="2"/>
              <a:buChar char="§"/>
            </a:pPr>
            <a:r>
              <a:rPr lang="fa-IR" b="1" dirty="0">
                <a:cs typeface="B Nazanin" panose="00000400000000000000" pitchFamily="2" charset="-78"/>
              </a:rPr>
              <a:t>به منظور كاهش دريافت چربي ها توصيه مي شود از شير ولبنيات كم چرب (كمتر از 5/2% چربي)  استفاده شود.</a:t>
            </a:r>
            <a:endParaRPr lang="en-US" b="1" dirty="0">
              <a:cs typeface="B Nazanin" panose="00000400000000000000" pitchFamily="2" charset="-78"/>
            </a:endParaRPr>
          </a:p>
          <a:p>
            <a:pPr lvl="0">
              <a:lnSpc>
                <a:spcPct val="200000"/>
              </a:lnSpc>
              <a:buFont typeface="Wingdings" panose="05000000000000000000" pitchFamily="2" charset="2"/>
              <a:buChar char="§"/>
            </a:pPr>
            <a:r>
              <a:rPr lang="ar-SA" b="1" dirty="0">
                <a:cs typeface="B Nazanin" panose="00000400000000000000" pitchFamily="2" charset="-78"/>
              </a:rPr>
              <a:t>در هر وعده غذایی حتما در کنار غذا از سبزی ها استفاده کنید</a:t>
            </a:r>
            <a:r>
              <a:rPr lang="ar-SA" dirty="0">
                <a:cs typeface="B Nazanin" panose="00000400000000000000" pitchFamily="2" charset="-78"/>
              </a:rPr>
              <a:t>.</a:t>
            </a:r>
            <a:endParaRPr lang="en-US" dirty="0">
              <a:cs typeface="B Nazanin" panose="00000400000000000000" pitchFamily="2" charset="-78"/>
            </a:endParaRPr>
          </a:p>
          <a:p>
            <a:pPr marL="0" indent="0" algn="justLow">
              <a:lnSpc>
                <a:spcPct val="100000"/>
              </a:lnSpc>
              <a:buNone/>
            </a:pPr>
            <a:endParaRPr lang="en-US" sz="3200" dirty="0">
              <a:cs typeface="B Nazanin"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22985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110837"/>
            <a:ext cx="12150437" cy="1072342"/>
          </a:xfrm>
        </p:spPr>
        <p:txBody>
          <a:bodyPr/>
          <a:lstStyle/>
          <a:p>
            <a:pPr algn="r"/>
            <a:r>
              <a:rPr lang="fa-IR" dirty="0">
                <a:solidFill>
                  <a:srgbClr val="0070C0"/>
                </a:solidFill>
                <a:cs typeface="B Titr" pitchFamily="2" charset="-78"/>
              </a:rPr>
              <a:t>آنچه از این بخش می توانید به دوستان خود یاد دهید. </a:t>
            </a:r>
            <a:endParaRPr lang="en-US" dirty="0">
              <a:solidFill>
                <a:srgbClr val="0070C0"/>
              </a:solidFill>
              <a:cs typeface="B Titr" pitchFamily="2" charset="-78"/>
            </a:endParaRPr>
          </a:p>
        </p:txBody>
      </p:sp>
      <p:sp>
        <p:nvSpPr>
          <p:cNvPr id="3" name="Content Placeholder 2"/>
          <p:cNvSpPr>
            <a:spLocks noGrp="1"/>
          </p:cNvSpPr>
          <p:nvPr>
            <p:ph idx="1"/>
          </p:nvPr>
        </p:nvSpPr>
        <p:spPr>
          <a:xfrm>
            <a:off x="0" y="1820589"/>
            <a:ext cx="11734799" cy="5458691"/>
          </a:xfrm>
        </p:spPr>
        <p:txBody>
          <a:bodyPr>
            <a:noAutofit/>
          </a:bodyPr>
          <a:lstStyle/>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تا جای ممکن سعی کنید از سبزیجات به صورت خام استفاده کنید چون ويتامين­هاي آن بيشتر حفظ مي شود.</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ar-SA" sz="1800" b="1" dirty="0">
                <a:solidFill>
                  <a:schemeClr val="bg2">
                    <a:lumMod val="10000"/>
                  </a:schemeClr>
                </a:solidFill>
                <a:latin typeface="Arial" panose="020B0604020202020204" pitchFamily="34" charset="0"/>
                <a:cs typeface="B Nazanin" panose="00000400000000000000" pitchFamily="2" charset="-78"/>
              </a:rPr>
              <a:t>مصرف روزانه میوه و سبزی  را در برنامه غذایی روزانه خود افزایش دهیم.</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نمک یددار مصرف کنید. </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سنگ نمک و نمک دریا به هیچ عنوان مصرف ننمایید. </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حداکثر میزان مصرف نمک 5 گرم در روز باشد. </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نمکدان را از سفره های خود حذف کنیم. </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قند و شکر خیلی کم مصرف شود. </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0" indent="0" algn="justLow">
              <a:lnSpc>
                <a:spcPct val="100000"/>
              </a:lnSpc>
              <a:buNone/>
            </a:pPr>
            <a:endParaRPr lang="en-US" sz="3200" dirty="0">
              <a:cs typeface="B Nazanin"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76960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A40C7-36C7-CA98-5A47-17E0F50503E7}"/>
              </a:ext>
            </a:extLst>
          </p:cNvPr>
          <p:cNvSpPr>
            <a:spLocks noGrp="1"/>
          </p:cNvSpPr>
          <p:nvPr>
            <p:ph type="title"/>
          </p:nvPr>
        </p:nvSpPr>
        <p:spPr>
          <a:xfrm>
            <a:off x="1097280" y="417689"/>
            <a:ext cx="10058400" cy="981004"/>
          </a:xfrm>
        </p:spPr>
        <p:txBody>
          <a:bodyPr>
            <a:normAutofit/>
          </a:bodyPr>
          <a:lstStyle/>
          <a:p>
            <a:pPr algn="ctr"/>
            <a:r>
              <a:rPr lang="fa-IR" sz="4000" dirty="0">
                <a:solidFill>
                  <a:srgbClr val="0070C0"/>
                </a:solidFill>
                <a:cs typeface="B Titr" pitchFamily="2" charset="-78"/>
              </a:rPr>
              <a:t>آنچه از این بخش می توانید به دوستان خود یاد دهید. </a:t>
            </a:r>
            <a:endParaRPr lang="fa-IR" sz="4000" dirty="0"/>
          </a:p>
        </p:txBody>
      </p:sp>
      <p:sp>
        <p:nvSpPr>
          <p:cNvPr id="3" name="Content Placeholder 2">
            <a:extLst>
              <a:ext uri="{FF2B5EF4-FFF2-40B4-BE49-F238E27FC236}">
                <a16:creationId xmlns:a16="http://schemas.microsoft.com/office/drawing/2014/main" id="{1C45D5C9-A909-405A-2D44-D086B0A77661}"/>
              </a:ext>
            </a:extLst>
          </p:cNvPr>
          <p:cNvSpPr>
            <a:spLocks noGrp="1"/>
          </p:cNvSpPr>
          <p:nvPr>
            <p:ph idx="1"/>
          </p:nvPr>
        </p:nvSpPr>
        <p:spPr/>
        <p:txBody>
          <a:bodyPr/>
          <a:lstStyle/>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از مصرف روغن­هاي گیاهی جامد، کره، مارگارین و چربی­هاي حیوانی مانند روغن زرد حیوانی پرهیز کنیم.</a:t>
            </a:r>
            <a:endParaRPr lang="en-US" sz="1800" b="1" dirty="0">
              <a:solidFill>
                <a:schemeClr val="bg2">
                  <a:lumMod val="10000"/>
                </a:schemeClr>
              </a:solidFill>
              <a:latin typeface="Arial" panose="020B0604020202020204" pitchFamily="34" charset="0"/>
              <a:cs typeface="B Nazanin" panose="00000400000000000000" pitchFamily="2" charset="-78"/>
            </a:endParaRPr>
          </a:p>
          <a:p>
            <a:pPr marL="342900" lvl="0" indent="-342900" algn="just" rtl="1">
              <a:lnSpc>
                <a:spcPct val="150000"/>
              </a:lnSpc>
              <a:spcAft>
                <a:spcPts val="0"/>
              </a:spcAft>
              <a:buFont typeface="Wingdings" panose="05000000000000000000" pitchFamily="2" charset="2"/>
              <a:buChar char=""/>
              <a:tabLst>
                <a:tab pos="457200" algn="l"/>
              </a:tabLst>
            </a:pPr>
            <a:r>
              <a:rPr lang="fa-IR" sz="1800" b="1" dirty="0">
                <a:solidFill>
                  <a:schemeClr val="bg2">
                    <a:lumMod val="10000"/>
                  </a:schemeClr>
                </a:solidFill>
                <a:latin typeface="Arial" panose="020B0604020202020204" pitchFamily="34" charset="0"/>
                <a:cs typeface="B Nazanin" panose="00000400000000000000" pitchFamily="2" charset="-78"/>
              </a:rPr>
              <a:t>براي مصارف سرخ کردن و پخت و پز بهتر است روغن به آرامی و با شعله کم حرارت داده شود.</a:t>
            </a:r>
            <a:endParaRPr lang="en-US" sz="1800" b="1" dirty="0">
              <a:solidFill>
                <a:schemeClr val="bg2">
                  <a:lumMod val="10000"/>
                </a:schemeClr>
              </a:solidFill>
              <a:latin typeface="Arial" panose="020B0604020202020204" pitchFamily="34" charset="0"/>
              <a:cs typeface="B Nazanin" panose="00000400000000000000" pitchFamily="2" charset="-78"/>
            </a:endParaRPr>
          </a:p>
          <a:p>
            <a:endParaRPr lang="fa-IR" dirty="0"/>
          </a:p>
        </p:txBody>
      </p:sp>
    </p:spTree>
    <p:extLst>
      <p:ext uri="{BB962C8B-B14F-4D97-AF65-F5344CB8AC3E}">
        <p14:creationId xmlns:p14="http://schemas.microsoft.com/office/powerpoint/2010/main" val="714594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18879" y="478014"/>
            <a:ext cx="10515600" cy="777875"/>
          </a:xfrm>
          <a:noFill/>
        </p:spPr>
        <p:txBody>
          <a:bodyPr>
            <a:noAutofit/>
          </a:bodyPr>
          <a:lstStyle/>
          <a:p>
            <a:pPr algn="ctr"/>
            <a:r>
              <a:rPr lang="fa-IR" sz="4000" b="1" dirty="0">
                <a:solidFill>
                  <a:srgbClr val="00B050"/>
                </a:solidFill>
                <a:cs typeface="B Nazanin" panose="00000400000000000000" pitchFamily="2" charset="-78"/>
              </a:rPr>
              <a:t>هرم راهنمای غذایی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767136" y="1881808"/>
            <a:ext cx="10332663" cy="4121425"/>
          </a:xfrm>
        </p:spPr>
        <p:txBody>
          <a:bodyPr>
            <a:normAutofit/>
          </a:bodyPr>
          <a:lstStyle/>
          <a:p>
            <a:pPr algn="just" rtl="1">
              <a:lnSpc>
                <a:spcPct val="200000"/>
              </a:lnSpc>
              <a:buFont typeface="Wingdings" panose="05000000000000000000" pitchFamily="2" charset="2"/>
              <a:buChar char="v"/>
            </a:pPr>
            <a:r>
              <a:rPr lang="ar-SA" sz="2100" b="1" dirty="0">
                <a:solidFill>
                  <a:schemeClr val="tx1"/>
                </a:solidFill>
                <a:latin typeface="Calibri" panose="020F0502020204030204" pitchFamily="34" charset="0"/>
                <a:cs typeface="B Nazanin" panose="00000400000000000000" pitchFamily="2" charset="-78"/>
              </a:rPr>
              <a:t>هرم غذايي نشان دهنده </a:t>
            </a:r>
            <a:r>
              <a:rPr lang="ar-SA" sz="2100" b="1" dirty="0">
                <a:solidFill>
                  <a:schemeClr val="tx1"/>
                </a:solidFill>
                <a:latin typeface="Calibri" panose="020F0502020204030204" pitchFamily="34" charset="0"/>
                <a:cs typeface="B Titr" pitchFamily="2" charset="-78"/>
              </a:rPr>
              <a:t>گروه های غذايي و موادی است كه در هر گروه جای مي گيرند. </a:t>
            </a:r>
            <a:endParaRPr lang="fa-IR" sz="2100" b="1" dirty="0">
              <a:solidFill>
                <a:schemeClr val="tx1"/>
              </a:solidFill>
              <a:latin typeface="Calibri" panose="020F0502020204030204" pitchFamily="34" charset="0"/>
              <a:cs typeface="B Titr" pitchFamily="2" charset="-78"/>
            </a:endParaRPr>
          </a:p>
          <a:p>
            <a:pPr algn="just" rtl="1">
              <a:lnSpc>
                <a:spcPct val="200000"/>
              </a:lnSpc>
              <a:buFont typeface="Wingdings" panose="05000000000000000000" pitchFamily="2" charset="2"/>
              <a:buChar char="v"/>
            </a:pPr>
            <a:r>
              <a:rPr lang="ar-SA" sz="2100" b="1" dirty="0">
                <a:solidFill>
                  <a:schemeClr val="tx1"/>
                </a:solidFill>
                <a:latin typeface="Calibri" panose="020F0502020204030204" pitchFamily="34" charset="0"/>
                <a:cs typeface="B Nazanin" panose="00000400000000000000" pitchFamily="2" charset="-78"/>
              </a:rPr>
              <a:t>قرار گرفتن مواد</a:t>
            </a:r>
            <a:r>
              <a:rPr lang="en-US" sz="2100" b="1" dirty="0">
                <a:solidFill>
                  <a:schemeClr val="tx1"/>
                </a:solidFill>
                <a:latin typeface="Calibri" panose="020F0502020204030204" pitchFamily="34" charset="0"/>
                <a:cs typeface="B Nazanin" panose="00000400000000000000" pitchFamily="2" charset="-78"/>
              </a:rPr>
              <a:t> </a:t>
            </a:r>
            <a:r>
              <a:rPr lang="ar-SA" sz="2100" b="1" dirty="0">
                <a:solidFill>
                  <a:schemeClr val="tx1"/>
                </a:solidFill>
                <a:latin typeface="Calibri" panose="020F0502020204030204" pitchFamily="34" charset="0"/>
                <a:cs typeface="B Nazanin" panose="00000400000000000000" pitchFamily="2" charset="-78"/>
              </a:rPr>
              <a:t>غذايي در بالای هرم كه كمترين حجم را در هرم اشغال مي كند به اين معني است كه افراد بزرگسال بايد از اين دسته از مواد غذايي كمتر مصرف كنند </a:t>
            </a:r>
            <a:r>
              <a:rPr lang="en-US" sz="2100" b="1" dirty="0">
                <a:solidFill>
                  <a:schemeClr val="tx1"/>
                </a:solidFill>
                <a:latin typeface="Calibri" panose="020F0502020204030204" pitchFamily="34" charset="0"/>
                <a:cs typeface="B Nazanin" panose="00000400000000000000" pitchFamily="2" charset="-78"/>
              </a:rPr>
              <a:t>)</a:t>
            </a:r>
            <a:r>
              <a:rPr lang="ar-SA" sz="2100" b="1" dirty="0">
                <a:solidFill>
                  <a:schemeClr val="tx1"/>
                </a:solidFill>
                <a:latin typeface="Calibri" panose="020F0502020204030204" pitchFamily="34" charset="0"/>
                <a:cs typeface="B Nazanin" panose="00000400000000000000" pitchFamily="2" charset="-78"/>
              </a:rPr>
              <a:t>مانند قندها و چربي ها). </a:t>
            </a:r>
            <a:endParaRPr lang="fa-IR" sz="2100" b="1" dirty="0">
              <a:solidFill>
                <a:schemeClr val="tx1"/>
              </a:solidFill>
              <a:latin typeface="Calibri" panose="020F0502020204030204" pitchFamily="34" charset="0"/>
              <a:cs typeface="B Nazanin" panose="00000400000000000000" pitchFamily="2" charset="-78"/>
            </a:endParaRPr>
          </a:p>
          <a:p>
            <a:pPr algn="just" rtl="1">
              <a:lnSpc>
                <a:spcPct val="200000"/>
              </a:lnSpc>
              <a:buFont typeface="Wingdings" panose="05000000000000000000" pitchFamily="2" charset="2"/>
              <a:buChar char="v"/>
            </a:pPr>
            <a:r>
              <a:rPr lang="ar-SA" sz="2100" b="1" dirty="0">
                <a:solidFill>
                  <a:schemeClr val="tx1"/>
                </a:solidFill>
                <a:latin typeface="Calibri" panose="020F0502020204030204" pitchFamily="34" charset="0"/>
                <a:cs typeface="B Nazanin" panose="00000400000000000000" pitchFamily="2" charset="-78"/>
              </a:rPr>
              <a:t>هر چه از بالای هرم به سمت پايين نزديك مي شويم حجمي كه گروه های غذايي به خود اختصاص مي دهند بيشتر مي شود كه به اين معني است كه مقدار مصرف روزانه اين دسته از مواد غذايي بايد بيشتر باشد</a:t>
            </a:r>
            <a:r>
              <a:rPr lang="en-US" sz="2100" b="1" dirty="0">
                <a:solidFill>
                  <a:schemeClr val="tx1"/>
                </a:solidFill>
                <a:latin typeface="Calibri" panose="020F0502020204030204" pitchFamily="34" charset="0"/>
                <a:cs typeface="B Nazanin" panose="00000400000000000000" pitchFamily="2" charset="-78"/>
              </a:rPr>
              <a:t>.</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58388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itchFamily="2" charset="-78"/>
              </a:rPr>
              <a:t>بخش چهارم </a:t>
            </a:r>
            <a:endParaRPr lang="en-US" dirty="0">
              <a:cs typeface="B Titr" pitchFamily="2" charset="-78"/>
            </a:endParaRPr>
          </a:p>
        </p:txBody>
      </p:sp>
      <p:sp>
        <p:nvSpPr>
          <p:cNvPr id="3" name="Content Placeholder 2"/>
          <p:cNvSpPr>
            <a:spLocks noGrp="1"/>
          </p:cNvSpPr>
          <p:nvPr>
            <p:ph idx="1"/>
          </p:nvPr>
        </p:nvSpPr>
        <p:spPr>
          <a:xfrm>
            <a:off x="1402080" y="2078181"/>
            <a:ext cx="10058400" cy="3610803"/>
          </a:xfrm>
        </p:spPr>
        <p:txBody>
          <a:bodyPr>
            <a:normAutofit/>
          </a:bodyPr>
          <a:lstStyle/>
          <a:p>
            <a:pPr algn="ctr"/>
            <a:r>
              <a:rPr lang="fa-IR" sz="5400" b="1" dirty="0">
                <a:solidFill>
                  <a:srgbClr val="00B050"/>
                </a:solidFill>
                <a:cs typeface="B Titr" pitchFamily="2" charset="-78"/>
              </a:rPr>
              <a:t>نان کامل و  اثرات مفید مصرف آن بر سلامتی </a:t>
            </a:r>
            <a:endParaRPr lang="en-US" sz="5400" dirty="0">
              <a:cs typeface="B Titr" pitchFamily="2" charset="-78"/>
            </a:endParaRPr>
          </a:p>
        </p:txBody>
      </p:sp>
      <p:pic>
        <p:nvPicPr>
          <p:cNvPr id="5122" name="Picture 2" descr="نان کامل چیست؟ - نانکده گندم طل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818" y="3283527"/>
            <a:ext cx="4366946" cy="28982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9399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250000"/>
              </a:lnSpc>
            </a:pPr>
            <a:r>
              <a:rPr lang="fa-IR" sz="3200" dirty="0">
                <a:cs typeface="B Titr" pitchFamily="2" charset="-78"/>
              </a:rPr>
              <a:t>روش آموزش: سخنرانی</a:t>
            </a:r>
          </a:p>
          <a:p>
            <a:pPr>
              <a:lnSpc>
                <a:spcPct val="250000"/>
              </a:lnSpc>
            </a:pPr>
            <a:r>
              <a:rPr lang="fa-IR" sz="3200" dirty="0">
                <a:cs typeface="B Titr" pitchFamily="2" charset="-78"/>
              </a:rPr>
              <a:t>مدت زمان آموزش : 15 دقیقه </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a:extLst>
              <a:ext uri="{FF2B5EF4-FFF2-40B4-BE49-F238E27FC236}">
                <a16:creationId xmlns:a16="http://schemas.microsoft.com/office/drawing/2014/main" id="{C78B0D5F-6571-118C-C1B9-35C583854B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280" y="2017734"/>
            <a:ext cx="2396452" cy="15529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74879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نان کامل و  اثرات مفید مصرف آن بر سلامتی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marL="370840" indent="-285750" algn="just" rtl="1">
              <a:lnSpc>
                <a:spcPct val="150000"/>
              </a:lnSpc>
              <a:buFont typeface="Wingdings" panose="05000000000000000000" pitchFamily="2" charset="2"/>
              <a:buChar char="q"/>
            </a:pPr>
            <a:r>
              <a:rPr lang="fa-IR" sz="2400" b="1" dirty="0">
                <a:solidFill>
                  <a:srgbClr val="000000"/>
                </a:solidFill>
                <a:effectLst/>
                <a:latin typeface="Times New Roman" panose="02020603050405020304" pitchFamily="18" charset="0"/>
                <a:ea typeface="Nazanin"/>
                <a:cs typeface="B Nazanin" panose="00000400000000000000" pitchFamily="2" charset="-78"/>
              </a:rPr>
              <a:t>بهترین نانی که از آرد گندم می توان تهیه کرد، نان کامل است. </a:t>
            </a:r>
          </a:p>
          <a:p>
            <a:pPr marL="370840" indent="-285750" algn="just" rtl="1">
              <a:lnSpc>
                <a:spcPct val="150000"/>
              </a:lnSpc>
              <a:buFont typeface="Wingdings" panose="05000000000000000000" pitchFamily="2" charset="2"/>
              <a:buChar char="q"/>
            </a:pPr>
            <a:r>
              <a:rPr lang="fa-IR" sz="2400" b="1" dirty="0">
                <a:solidFill>
                  <a:srgbClr val="000000"/>
                </a:solidFill>
                <a:effectLst/>
                <a:latin typeface="Times New Roman" panose="02020603050405020304" pitchFamily="18" charset="0"/>
                <a:ea typeface="Nazanin"/>
                <a:cs typeface="B Nazanin" panose="00000400000000000000" pitchFamily="2" charset="-78"/>
              </a:rPr>
              <a:t>نان کامل از آردی تهیه می شود که هر سه بخش دانه گندم (سبوس، جنین، آندوسپرم) در آن حفظ می شود و چنین نانی از پروتئین، کلسیم، آهن و ویتامین بالایی برخوردار بوده و قادر است بخش بسیاری از نیازهای جامعه به مواد مغذی را تأمین کند. </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44869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نان کامل و  اثرات مفید مصرف آن بر سلامتی </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a:bodyPr>
          <a:lstStyle/>
          <a:p>
            <a:pPr marL="370840" indent="-285750" algn="just" rtl="1">
              <a:lnSpc>
                <a:spcPct val="150000"/>
              </a:lnSpc>
              <a:buFont typeface="Wingdings" panose="05000000000000000000" pitchFamily="2" charset="2"/>
              <a:buChar char="q"/>
            </a:pPr>
            <a:r>
              <a:rPr lang="fa-IR" sz="2800" b="1" dirty="0">
                <a:solidFill>
                  <a:srgbClr val="000000"/>
                </a:solidFill>
                <a:effectLst/>
                <a:latin typeface="Times New Roman" panose="02020603050405020304" pitchFamily="18" charset="0"/>
                <a:ea typeface="Nazanin"/>
                <a:cs typeface="B Nazanin" panose="00000400000000000000" pitchFamily="2" charset="-78"/>
              </a:rPr>
              <a:t>همچنین نان کامل از منابع اصلی تأمین فیبر است که وجود آن در تضمین کارکرد طبیعی دستگاه گوارش انسان ضروری است. مصرف غلات کامل کاهش خطر بیماری‌های دیابت، بیماری‌های قلبی-عروقی، چاقی، بیماری‌های گوارشی، مشکلات متابولیکی و برخی از سرطان‌ها را به دنبال دارد. </a:t>
            </a:r>
          </a:p>
          <a:p>
            <a:pPr marL="370840" indent="-285750" algn="just" rtl="1">
              <a:lnSpc>
                <a:spcPct val="150000"/>
              </a:lnSpc>
              <a:buFont typeface="Wingdings" panose="05000000000000000000" pitchFamily="2" charset="2"/>
              <a:buChar char="q"/>
            </a:pPr>
            <a:r>
              <a:rPr lang="fa-IR" sz="2800" b="1" dirty="0">
                <a:solidFill>
                  <a:srgbClr val="000000"/>
                </a:solidFill>
                <a:effectLst/>
                <a:latin typeface="Times New Roman" panose="02020603050405020304" pitchFamily="18" charset="0"/>
                <a:ea typeface="Nazanin"/>
                <a:cs typeface="B Nazanin" panose="00000400000000000000" pitchFamily="2" charset="-78"/>
              </a:rPr>
              <a:t>اما، با وجود فواید بسیاری که نان کامل دارد، درصد بالای سبوس‌گیری در تولید آرد برای انواع نان‌های سنتی و فانتزی رخ می‌دهد. </a:t>
            </a:r>
            <a:endParaRPr lang="en-US" sz="2800" b="1"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41232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اثرات مفید مصرف نان کامل بر سلامتی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1"/>
            <a:ext cx="9954415" cy="4146708"/>
          </a:xfrm>
        </p:spPr>
        <p:txBody>
          <a:bodyPr>
            <a:noAutofit/>
          </a:bodyPr>
          <a:lstStyle/>
          <a:p>
            <a:pPr marL="427990" indent="-342900" algn="just" rtl="1">
              <a:lnSpc>
                <a:spcPct val="200000"/>
              </a:lnSpc>
              <a:buFont typeface="Wingdings" panose="05000000000000000000" pitchFamily="2" charset="2"/>
              <a:buChar char="q"/>
            </a:pPr>
            <a:r>
              <a:rPr lang="fa-IR" sz="2400" dirty="0">
                <a:solidFill>
                  <a:srgbClr val="000000"/>
                </a:solidFill>
                <a:effectLst/>
                <a:latin typeface="Times New Roman" panose="02020603050405020304" pitchFamily="18" charset="0"/>
                <a:ea typeface="Nazanin"/>
                <a:cs typeface="B Nazanin" panose="00000400000000000000" pitchFamily="2" charset="-78"/>
              </a:rPr>
              <a:t>غلات کامل جزء آن دسته از مواد غذایی هستند که می توانند سبب کاهش خطر بیماریهای مزمن شوند؛ زیرا دارای فیبر، منیزیم، فولات، آنتی اکسیدانها، فیتواستروژنها، پیریدوکسین و پتاسیم هستند که می توانند سبب کاهش خطر ابتلا به بیماری­های مزمن غیرواگیر شوند. </a:t>
            </a:r>
          </a:p>
          <a:p>
            <a:pPr marL="427990" indent="-342900" algn="just" rtl="1">
              <a:lnSpc>
                <a:spcPct val="200000"/>
              </a:lnSpc>
              <a:buFont typeface="Wingdings" panose="05000000000000000000" pitchFamily="2" charset="2"/>
              <a:buChar char="q"/>
            </a:pPr>
            <a:r>
              <a:rPr lang="fa-IR" sz="2400" dirty="0">
                <a:solidFill>
                  <a:srgbClr val="000000"/>
                </a:solidFill>
                <a:effectLst/>
                <a:latin typeface="Times New Roman" panose="02020603050405020304" pitchFamily="18" charset="0"/>
                <a:ea typeface="Nazanin"/>
                <a:cs typeface="B Nazanin" panose="00000400000000000000" pitchFamily="2" charset="-78"/>
              </a:rPr>
              <a:t>جایگزینی غلات کامل بجای غلات تصفیه شده به عنوان راهکاری برای حفظ وزن در محدوده طبیعی در نظر گرفته می شود؛ زیرا احساس سیری زودهنگام، کند شدن هضم و جذب نشاسته، کاهش جذب مواد قندی و چربی ها و کاهش اکسایش لیپیدها را در پی دارند. </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83152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اثرات مفید مصرف نان کامل بر سلامتی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1"/>
            <a:ext cx="9954415" cy="4146708"/>
          </a:xfrm>
        </p:spPr>
        <p:txBody>
          <a:bodyPr>
            <a:normAutofit/>
          </a:bodyPr>
          <a:lstStyle/>
          <a:p>
            <a:pPr marL="85090" indent="0" algn="just" rtl="1">
              <a:lnSpc>
                <a:spcPct val="200000"/>
              </a:lnSpc>
              <a:buNone/>
            </a:pPr>
            <a:endParaRPr lang="fa-IR" sz="1800" dirty="0">
              <a:solidFill>
                <a:srgbClr val="000000"/>
              </a:solidFill>
              <a:effectLst/>
              <a:latin typeface="Times New Roman" panose="02020603050405020304" pitchFamily="18" charset="0"/>
              <a:ea typeface="Nazanin"/>
              <a:cs typeface="B Nazanin" panose="00000400000000000000" pitchFamily="2" charset="-78"/>
            </a:endParaRPr>
          </a:p>
          <a:p>
            <a:pPr marL="427990" indent="-342900" algn="just" rtl="1">
              <a:lnSpc>
                <a:spcPct val="200000"/>
              </a:lnSpc>
              <a:buFont typeface="Wingdings" panose="05000000000000000000" pitchFamily="2" charset="2"/>
              <a:buChar char="q"/>
            </a:pPr>
            <a:r>
              <a:rPr lang="fa-IR" sz="2400" dirty="0">
                <a:solidFill>
                  <a:srgbClr val="000000"/>
                </a:solidFill>
                <a:effectLst/>
                <a:latin typeface="Times New Roman" panose="02020603050405020304" pitchFamily="18" charset="0"/>
                <a:ea typeface="Nazanin"/>
                <a:cs typeface="B Nazanin" panose="00000400000000000000" pitchFamily="2" charset="-78"/>
              </a:rPr>
              <a:t>یکی از توصیه های مهم و اساسی برای پیشگیری از احتمال ابتلاء به بیماریهای غیرواگیر از جمله دیابت نوع دو بیماریهای قلبی-عروقی و حتی برخی سرطان ها ،دریافت فیبر کافی با استفاده از غلات کامل در برنامه غذایی و به حداقل رساندن غلات تصفیه شده مانند آرد سفید و کم سبوس است. </a:t>
            </a:r>
            <a:endParaRPr lang="en-US" sz="24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17603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اثرات مفید مصرف نان کامل بر سلامتی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775790"/>
            <a:ext cx="9954415" cy="4386471"/>
          </a:xfrm>
        </p:spPr>
        <p:txBody>
          <a:bodyPr>
            <a:normAutofit fontScale="85000" lnSpcReduction="20000"/>
          </a:bodyPr>
          <a:lstStyle/>
          <a:p>
            <a:pPr indent="-6350" algn="just">
              <a:lnSpc>
                <a:spcPct val="115000"/>
              </a:lnSpc>
            </a:pPr>
            <a:r>
              <a:rPr lang="ar-SA" sz="2800" b="1" dirty="0">
                <a:effectLst/>
                <a:latin typeface="Times New Roman" panose="02020603050405020304" pitchFamily="18" charset="0"/>
                <a:ea typeface="Times New Roman" panose="02020603050405020304" pitchFamily="18" charset="0"/>
                <a:cs typeface="B Nazanin" panose="00000400000000000000" pitchFamily="2" charset="-78"/>
              </a:rPr>
              <a:t>اثرات سلامتی نان کامل :</a:t>
            </a:r>
            <a:endParaRPr lang="en-US" sz="2800" dirty="0">
              <a:effectLst/>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بهبود سلامت دستگاه گوارش</a:t>
            </a:r>
            <a:endParaRPr lang="fa-IR" sz="19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70840" indent="-285750" algn="just">
              <a:lnSpc>
                <a:spcPct val="115000"/>
              </a:lnSpc>
              <a:buFont typeface="Wingdings" panose="05000000000000000000" pitchFamily="2" charset="2"/>
              <a:buChar char="q"/>
            </a:pPr>
            <a:r>
              <a:rPr lang="en-US" sz="19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پیشگیری از چاقی و اضافه وزن</a:t>
            </a:r>
            <a:endParaRPr lang="en-US" sz="1900" dirty="0">
              <a:effectLst/>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ar-SA" sz="1900" b="1" dirty="0">
                <a:latin typeface="Times New Roman" panose="02020603050405020304" pitchFamily="18" charset="0"/>
                <a:ea typeface="Times New Roman" panose="02020603050405020304" pitchFamily="18" charset="0"/>
                <a:cs typeface="B Nazanin" panose="00000400000000000000" pitchFamily="2" charset="-78"/>
              </a:rPr>
              <a:t>کاهش چربی خون</a:t>
            </a:r>
            <a:endParaRPr lang="fa-IR" sz="1900" b="1" dirty="0">
              <a:latin typeface="Times New Roman" panose="02020603050405020304" pitchFamily="18" charset="0"/>
              <a:ea typeface="Times New Roman" panose="02020603050405020304" pitchFamily="18" charset="0"/>
              <a:cs typeface="B Nazanin" panose="00000400000000000000" pitchFamily="2" charset="-78"/>
            </a:endParaRPr>
          </a:p>
          <a:p>
            <a:pPr marL="370840" indent="-285750" algn="just">
              <a:lnSpc>
                <a:spcPct val="115000"/>
              </a:lnSpc>
              <a:buFont typeface="Wingdings" panose="05000000000000000000" pitchFamily="2" charset="2"/>
              <a:buChar char="q"/>
            </a:pPr>
            <a:r>
              <a:rPr lang="fa-IR" sz="1900" b="1" dirty="0">
                <a:effectLst/>
                <a:latin typeface="Times New Roman" panose="02020603050405020304" pitchFamily="18" charset="0"/>
                <a:ea typeface="Times New Roman" panose="02020603050405020304" pitchFamily="18" charset="0"/>
                <a:cs typeface="B Nazanin" panose="00000400000000000000" pitchFamily="2" charset="-78"/>
              </a:rPr>
              <a:t>تن</a:t>
            </a: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ظیم قند خون و کاهش خطر ابتلا به دیابت</a:t>
            </a:r>
            <a:endParaRPr lang="fa-IR" sz="19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70840" indent="-285750" algn="just">
              <a:lnSpc>
                <a:spcPct val="115000"/>
              </a:lnSpc>
              <a:buFont typeface="Wingdings" panose="05000000000000000000" pitchFamily="2" charset="2"/>
              <a:buChar char="q"/>
            </a:pP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کاهش ابتلا به پرفشاری خون</a:t>
            </a:r>
            <a:endParaRPr lang="en-US" sz="1900" dirty="0">
              <a:effectLst/>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کاهش التهاب در بدن</a:t>
            </a:r>
            <a:r>
              <a:rPr lang="ar-SA" sz="19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900" dirty="0">
              <a:effectLst/>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en-US" sz="19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کاهش خطر ابتلا به بیماریهای قلبی و عروقی</a:t>
            </a:r>
            <a:r>
              <a:rPr lang="fa-IR" sz="1900" b="1" dirty="0">
                <a:effectLst/>
                <a:latin typeface="Times New Roman" panose="02020603050405020304" pitchFamily="18" charset="0"/>
                <a:ea typeface="Times New Roman" panose="02020603050405020304" pitchFamily="18" charset="0"/>
                <a:cs typeface="B Nazanin" panose="00000400000000000000" pitchFamily="2" charset="-78"/>
              </a:rPr>
              <a:t> و سرطان</a:t>
            </a:r>
            <a:endParaRPr lang="en-US" sz="1900" dirty="0">
              <a:effectLst/>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ar-SA" sz="1900" b="1" dirty="0">
                <a:latin typeface="Times New Roman" panose="02020603050405020304" pitchFamily="18" charset="0"/>
                <a:ea typeface="Times New Roman" panose="02020603050405020304" pitchFamily="18" charset="0"/>
                <a:cs typeface="B Nazanin" panose="00000400000000000000" pitchFamily="2" charset="-78"/>
              </a:rPr>
              <a:t>پیشگیری و بهبود بیماری کبد چرب</a:t>
            </a:r>
            <a:r>
              <a:rPr lang="en-US" sz="1900" dirty="0">
                <a:latin typeface="Times New Roman" panose="02020603050405020304" pitchFamily="18" charset="0"/>
                <a:ea typeface="Times New Roman" panose="02020603050405020304" pitchFamily="18" charset="0"/>
                <a:cs typeface="B Nazanin" panose="00000400000000000000" pitchFamily="2" charset="-78"/>
              </a:rPr>
              <a:t> </a:t>
            </a:r>
            <a:endParaRPr lang="en-US" sz="1900" dirty="0">
              <a:latin typeface="Times New Roman" panose="02020603050405020304" pitchFamily="18" charset="0"/>
              <a:ea typeface="Times New Roman" panose="02020603050405020304" pitchFamily="18" charset="0"/>
            </a:endParaRPr>
          </a:p>
          <a:p>
            <a:pPr marL="370840" indent="-285750" algn="just">
              <a:lnSpc>
                <a:spcPct val="115000"/>
              </a:lnSpc>
              <a:buFont typeface="Wingdings" panose="05000000000000000000" pitchFamily="2" charset="2"/>
              <a:buChar char="q"/>
            </a:pPr>
            <a:r>
              <a:rPr lang="ar-SA" sz="1900" b="1" dirty="0">
                <a:effectLst/>
                <a:latin typeface="Times New Roman" panose="02020603050405020304" pitchFamily="18" charset="0"/>
                <a:ea typeface="Times New Roman" panose="02020603050405020304" pitchFamily="18" charset="0"/>
                <a:cs typeface="B Nazanin" panose="00000400000000000000" pitchFamily="2" charset="-78"/>
              </a:rPr>
              <a:t>پیشگیری از کم خونی فقر آهن</a:t>
            </a:r>
            <a:endParaRPr lang="en-US" sz="1900" dirty="0">
              <a:effectLst/>
              <a:latin typeface="Times New Roman" panose="02020603050405020304" pitchFamily="18" charset="0"/>
              <a:ea typeface="Times New Roman" panose="02020603050405020304" pitchFamily="18" charset="0"/>
            </a:endParaRPr>
          </a:p>
          <a:p>
            <a:pPr indent="-6350" algn="just">
              <a:lnSpc>
                <a:spcPct val="115000"/>
              </a:lnSpc>
            </a:pPr>
            <a:endParaRPr lang="en-US" sz="1800" dirty="0">
              <a:effectLst/>
              <a:latin typeface="Times New Roman" panose="02020603050405020304" pitchFamily="18" charset="0"/>
              <a:ea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57711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اثرات مفید مصرف نان کامل بر سلامتی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446664"/>
            <a:ext cx="9954415" cy="4715598"/>
          </a:xfrm>
        </p:spPr>
        <p:txBody>
          <a:bodyPr>
            <a:normAutofit/>
          </a:bodyPr>
          <a:lstStyle/>
          <a:p>
            <a:pPr indent="-6350" algn="r" rtl="1">
              <a:lnSpc>
                <a:spcPct val="115000"/>
              </a:lnSpc>
            </a:pPr>
            <a:r>
              <a:rPr lang="en-US" sz="1800" dirty="0">
                <a:effectLst/>
                <a:latin typeface="Times New Roman" panose="02020603050405020304" pitchFamily="18" charset="0"/>
                <a:ea typeface="Calibri" panose="020F0502020204030204" pitchFamily="34" charset="0"/>
                <a:cs typeface="B Nazanin"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r"/>
            <a:r>
              <a:rPr lang="fa-IR" sz="1900" b="1" dirty="0">
                <a:effectLst/>
                <a:latin typeface="Times New Roman" panose="02020603050405020304" pitchFamily="18" charset="0"/>
                <a:ea typeface="Times New Roman" panose="02020603050405020304" pitchFamily="18" charset="0"/>
                <a:cs typeface="B Nazanin" panose="00000400000000000000" pitchFamily="2" charset="-78"/>
              </a:rPr>
              <a:t>روش نگهداری نان</a:t>
            </a:r>
            <a:endParaRPr lang="en-US" sz="1900" b="1" dirty="0">
              <a:effectLst/>
              <a:latin typeface="Times New Roman" panose="02020603050405020304" pitchFamily="18" charset="0"/>
              <a:ea typeface="Times New Roman" panose="02020603050405020304" pitchFamily="18" charset="0"/>
            </a:endParaRPr>
          </a:p>
          <a:p>
            <a:pPr marL="342900" lvl="0" indent="-342900" algn="just" rtl="1">
              <a:lnSpc>
                <a:spcPct val="115000"/>
              </a:lnSpc>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در هنگام خرید حتماً اجازه دهید بخار نان تخلیه شده و سرد شود. </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 rtl="1">
              <a:lnSpc>
                <a:spcPct val="115000"/>
              </a:lnSpc>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در زمان انتقال نان به منزل آن را در پوشش پارچه ای قرار دهید. </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r" rtl="1">
              <a:lnSpc>
                <a:spcPct val="115000"/>
              </a:lnSpc>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در صورتی که بیش از نیاز یک وعده نان خریده اید حتماً نان را قبل از بیات شدن به بُرشهای کوچک تقسیم کرده و در کیسه های مخصوص در فریزر نگهداری نمائید. </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973538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9333-A680-690F-7869-6FFA599DC0B7}"/>
              </a:ext>
            </a:extLst>
          </p:cNvPr>
          <p:cNvSpPr>
            <a:spLocks noGrp="1"/>
          </p:cNvSpPr>
          <p:nvPr>
            <p:ph type="title"/>
          </p:nvPr>
        </p:nvSpPr>
        <p:spPr>
          <a:xfrm>
            <a:off x="1132132" y="357808"/>
            <a:ext cx="10515600" cy="1255889"/>
          </a:xfrm>
          <a:noFill/>
        </p:spPr>
        <p:txBody>
          <a:bodyPr>
            <a:noAutofit/>
          </a:bodyPr>
          <a:lstStyle/>
          <a:p>
            <a:pPr algn="ctr"/>
            <a:r>
              <a:rPr lang="fa-IR" sz="4000" b="1" dirty="0">
                <a:solidFill>
                  <a:srgbClr val="00B050"/>
                </a:solidFill>
                <a:cs typeface="B Nazanin" panose="00000400000000000000" pitchFamily="2" charset="-78"/>
              </a:rPr>
              <a:t>اثرات مفید مصرف نان کامل بر سلامتی</a:t>
            </a:r>
          </a:p>
        </p:txBody>
      </p:sp>
      <p:sp>
        <p:nvSpPr>
          <p:cNvPr id="3" name="Content Placeholder 2">
            <a:extLst>
              <a:ext uri="{FF2B5EF4-FFF2-40B4-BE49-F238E27FC236}">
                <a16:creationId xmlns:a16="http://schemas.microsoft.com/office/drawing/2014/main" id="{6F5A0545-57A1-AD97-C8F1-C4B4CD2CADB1}"/>
              </a:ext>
            </a:extLst>
          </p:cNvPr>
          <p:cNvSpPr>
            <a:spLocks noGrp="1"/>
          </p:cNvSpPr>
          <p:nvPr>
            <p:ph idx="1"/>
          </p:nvPr>
        </p:nvSpPr>
        <p:spPr>
          <a:xfrm>
            <a:off x="1132131" y="1446664"/>
            <a:ext cx="9954415" cy="4715598"/>
          </a:xfrm>
        </p:spPr>
        <p:txBody>
          <a:bodyPr>
            <a:normAutofit/>
          </a:bodyPr>
          <a:lstStyle/>
          <a:p>
            <a:pPr indent="-6350" algn="r" rtl="1">
              <a:lnSpc>
                <a:spcPct val="115000"/>
              </a:lnSpc>
            </a:pPr>
            <a:r>
              <a:rPr lang="en-US" sz="1800" dirty="0">
                <a:effectLst/>
                <a:latin typeface="Times New Roman" panose="02020603050405020304" pitchFamily="18" charset="0"/>
                <a:ea typeface="Calibri" panose="020F0502020204030204" pitchFamily="34" charset="0"/>
                <a:cs typeface="B Nazanin"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algn="r"/>
            <a:r>
              <a:rPr lang="fa-IR" sz="1900" b="1" dirty="0">
                <a:effectLst/>
                <a:latin typeface="Times New Roman" panose="02020603050405020304" pitchFamily="18" charset="0"/>
                <a:ea typeface="Times New Roman" panose="02020603050405020304" pitchFamily="18" charset="0"/>
                <a:cs typeface="B Nazanin" panose="00000400000000000000" pitchFamily="2" charset="-78"/>
              </a:rPr>
              <a:t>روش نگهداری نان</a:t>
            </a:r>
            <a:endParaRPr lang="en-US" sz="1900" b="1" dirty="0">
              <a:effectLst/>
              <a:latin typeface="Times New Roman" panose="02020603050405020304" pitchFamily="18" charset="0"/>
              <a:ea typeface="Times New Roman" panose="02020603050405020304" pitchFamily="18" charset="0"/>
            </a:endParaRPr>
          </a:p>
          <a:p>
            <a:pPr marL="342900" lvl="0" indent="-342900" algn="just" rtl="1">
              <a:lnSpc>
                <a:spcPct val="200000"/>
              </a:lnSpc>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چند دقیقه قبل از مصرف، نان را از فریزر در آورده و در هوای آزاد نگهداری و یا گرم نموده و مصرف نمائید.</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 rtl="1">
              <a:lnSpc>
                <a:spcPct val="200000"/>
              </a:lnSpc>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به واسطه اینکه کپک ها محیط های گرم و مرطوب را ترجیح می دهند، لذا توصیه می شود سریعاً نان ها پس از پخت، خنک و به مکانی تمیز و عاری از کپک ها انتقال یابد به این نکته توجه کرد که بسته بندی نان، پس از خنک شدن کامل صورت گیرد. </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42900" marR="1270" lvl="0" indent="-342900" algn="just" rtl="1">
              <a:lnSpc>
                <a:spcPct val="200000"/>
              </a:lnSpc>
              <a:spcAft>
                <a:spcPts val="0"/>
              </a:spcAft>
              <a:buFont typeface="+mj-lt"/>
              <a:buAutoNum type="arabicPeriod"/>
              <a:tabLst>
                <a:tab pos="228600" algn="l"/>
              </a:tabLst>
            </a:pPr>
            <a:r>
              <a:rPr lang="fa-IR" b="1" dirty="0">
                <a:effectLst/>
                <a:latin typeface="Times New Roman" panose="02020603050405020304" pitchFamily="18" charset="0"/>
                <a:ea typeface="Times New Roman" panose="02020603050405020304" pitchFamily="18" charset="0"/>
                <a:cs typeface="B Nazanin" panose="00000400000000000000" pitchFamily="2" charset="-78"/>
              </a:rPr>
              <a:t>برای پیشگیری از ضایعات نان، سعی کنیم به اندازه نیاز نان خریداری و مصرف کنیم. </a:t>
            </a:r>
            <a:endParaRPr lang="en-US"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348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29745"/>
            <a:ext cx="1485208" cy="9282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3313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110837"/>
            <a:ext cx="12150437" cy="1072342"/>
          </a:xfrm>
        </p:spPr>
        <p:txBody>
          <a:bodyPr/>
          <a:lstStyle/>
          <a:p>
            <a:pPr algn="r"/>
            <a:r>
              <a:rPr lang="fa-IR" dirty="0">
                <a:solidFill>
                  <a:srgbClr val="0070C0"/>
                </a:solidFill>
                <a:cs typeface="B Titr" pitchFamily="2" charset="-78"/>
              </a:rPr>
              <a:t>آنچه از این بخش می توانید به دوستان خود یاد دهید. </a:t>
            </a:r>
            <a:endParaRPr lang="en-US" dirty="0">
              <a:solidFill>
                <a:srgbClr val="0070C0"/>
              </a:solidFill>
              <a:cs typeface="B Titr" pitchFamily="2" charset="-78"/>
            </a:endParaRPr>
          </a:p>
        </p:txBody>
      </p:sp>
      <p:sp>
        <p:nvSpPr>
          <p:cNvPr id="3" name="Content Placeholder 2"/>
          <p:cNvSpPr>
            <a:spLocks noGrp="1"/>
          </p:cNvSpPr>
          <p:nvPr>
            <p:ph idx="1"/>
          </p:nvPr>
        </p:nvSpPr>
        <p:spPr>
          <a:xfrm>
            <a:off x="332508" y="2212622"/>
            <a:ext cx="11734799" cy="4908614"/>
          </a:xfrm>
        </p:spPr>
        <p:txBody>
          <a:bodyPr>
            <a:noAutofit/>
          </a:bodyPr>
          <a:lstStyle/>
          <a:p>
            <a:pPr algn="justLow">
              <a:lnSpc>
                <a:spcPct val="150000"/>
              </a:lnSpc>
              <a:buFont typeface="Wingdings" panose="05000000000000000000" pitchFamily="2" charset="2"/>
              <a:buChar char="ü"/>
            </a:pPr>
            <a:r>
              <a:rPr lang="fa-IR" sz="3200" b="1" dirty="0">
                <a:latin typeface="Times New Roman" panose="02020603050405020304" pitchFamily="18" charset="0"/>
                <a:ea typeface="Times New Roman" panose="02020603050405020304" pitchFamily="18" charset="0"/>
                <a:cs typeface="B Nazanin" panose="00000400000000000000" pitchFamily="2" charset="-78"/>
              </a:rPr>
              <a:t>فیبر کافی با استفاده از غلات کامل در برنامه غذایی خود داشته باشید  و مصرف غلات تصفیه شده مانند آرد سفید و کم سبوس به حداقل برسانید. </a:t>
            </a:r>
          </a:p>
          <a:p>
            <a:pPr lvl="0" algn="just">
              <a:lnSpc>
                <a:spcPct val="150000"/>
              </a:lnSpc>
              <a:buFont typeface="Wingdings" panose="05000000000000000000" pitchFamily="2" charset="2"/>
              <a:buChar char="ü"/>
              <a:tabLst>
                <a:tab pos="228600" algn="l"/>
              </a:tabLst>
            </a:pPr>
            <a:r>
              <a:rPr lang="fa-IR" sz="3200" b="1" dirty="0">
                <a:latin typeface="Times New Roman" panose="02020603050405020304" pitchFamily="18" charset="0"/>
                <a:ea typeface="Times New Roman" panose="02020603050405020304" pitchFamily="18" charset="0"/>
                <a:cs typeface="B Nazanin" panose="00000400000000000000" pitchFamily="2" charset="-78"/>
              </a:rPr>
              <a:t>در هنگام خرید حتماً اجازه دهید بخار نان تخلیه شده و سرد شود. </a:t>
            </a:r>
            <a:endParaRPr lang="en-US" sz="3200" b="1" dirty="0">
              <a:latin typeface="Times New Roman" panose="02020603050405020304" pitchFamily="18" charset="0"/>
              <a:ea typeface="Times New Roman" panose="02020603050405020304" pitchFamily="18" charset="0"/>
              <a:cs typeface="B Nazanin" panose="00000400000000000000" pitchFamily="2" charset="-78"/>
            </a:endParaRPr>
          </a:p>
          <a:p>
            <a:pPr lvl="0" algn="just">
              <a:lnSpc>
                <a:spcPct val="150000"/>
              </a:lnSpc>
              <a:buFont typeface="Wingdings" panose="05000000000000000000" pitchFamily="2" charset="2"/>
              <a:buChar char="ü"/>
              <a:tabLst>
                <a:tab pos="228600" algn="l"/>
              </a:tabLst>
            </a:pPr>
            <a:r>
              <a:rPr lang="fa-IR" sz="3200" b="1" dirty="0">
                <a:latin typeface="Times New Roman" panose="02020603050405020304" pitchFamily="18" charset="0"/>
                <a:ea typeface="Times New Roman" panose="02020603050405020304" pitchFamily="18" charset="0"/>
                <a:cs typeface="B Nazanin" panose="00000400000000000000" pitchFamily="2" charset="-78"/>
              </a:rPr>
              <a:t>در زمان انتقال نان به منزل آن را در پوشش پارچه ای قرار دهید. </a:t>
            </a:r>
            <a:endParaRPr lang="en-US" sz="3200" b="1" dirty="0">
              <a:latin typeface="Times New Roman" panose="02020603050405020304" pitchFamily="18" charset="0"/>
              <a:ea typeface="Times New Roman" panose="02020603050405020304" pitchFamily="18" charset="0"/>
              <a:cs typeface="B Nazanin" panose="00000400000000000000" pitchFamily="2" charset="-78"/>
            </a:endParaRPr>
          </a:p>
          <a:p>
            <a:pPr marL="0" indent="0" algn="justLow">
              <a:lnSpc>
                <a:spcPct val="100000"/>
              </a:lnSpc>
              <a:buNone/>
            </a:pPr>
            <a:endParaRPr lang="en-US" sz="3200" dirty="0">
              <a:cs typeface="B Nazanin" pitchFamily="2" charset="-78"/>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00" y="5798128"/>
            <a:ext cx="1048149" cy="983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4902814"/>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themeOverride>
</file>

<file path=docProps/app.xml><?xml version="1.0" encoding="utf-8"?>
<Properties xmlns="http://schemas.openxmlformats.org/officeDocument/2006/extended-properties" xmlns:vt="http://schemas.openxmlformats.org/officeDocument/2006/docPropsVTypes">
  <Template/>
  <TotalTime>1484</TotalTime>
  <Words>8326</Words>
  <Application>Microsoft Office PowerPoint</Application>
  <PresentationFormat>Widescreen</PresentationFormat>
  <Paragraphs>455</Paragraphs>
  <Slides>100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100</vt:i4>
      </vt:variant>
    </vt:vector>
  </HeadingPairs>
  <TitlesOfParts>
    <vt:vector size="113" baseType="lpstr">
      <vt:lpstr>Agency FB</vt:lpstr>
      <vt:lpstr>-apple-system</vt:lpstr>
      <vt:lpstr>Arial</vt:lpstr>
      <vt:lpstr>B Nazanin</vt:lpstr>
      <vt:lpstr>B Nazanin,Bold</vt:lpstr>
      <vt:lpstr>BLotus</vt:lpstr>
      <vt:lpstr>Calibri</vt:lpstr>
      <vt:lpstr>Calibri Light</vt:lpstr>
      <vt:lpstr>IranNastaliq</vt:lpstr>
      <vt:lpstr>Tahoma</vt:lpstr>
      <vt:lpstr>Times New Roman</vt:lpstr>
      <vt:lpstr>Wingdings</vt:lpstr>
      <vt:lpstr>Retrospect</vt:lpstr>
      <vt:lpstr>بسمه تعالی  خودمراقبتی با تغذیه سالم گروه هدف: یاوران سلامت بسیجی  </vt:lpstr>
      <vt:lpstr>PowerPoint Presentation</vt:lpstr>
      <vt:lpstr>PowerPoint Presentation</vt:lpstr>
      <vt:lpstr>بخش اول </vt:lpstr>
      <vt:lpstr>PowerPoint Presentation</vt:lpstr>
      <vt:lpstr>PowerPoint Presentation</vt:lpstr>
      <vt:lpstr>اصول تغذیه صحیح</vt:lpstr>
      <vt:lpstr>اصول تغذیه صحیح</vt:lpstr>
      <vt:lpstr>هرم راهنمای غذایی</vt:lpstr>
      <vt:lpstr>هرم راهنمای غذایی</vt:lpstr>
      <vt:lpstr>گروه نان و غلات </vt:lpstr>
      <vt:lpstr>گروه نان و غلات </vt:lpstr>
      <vt:lpstr>گروه سبزی ها</vt:lpstr>
      <vt:lpstr>گروه سبزی ها</vt:lpstr>
      <vt:lpstr>گروه میوه ها</vt:lpstr>
      <vt:lpstr>گروه میوه ها</vt:lpstr>
      <vt:lpstr>گروه گوشت و تخم مرغ</vt:lpstr>
      <vt:lpstr>گروه گوشت و تخم مرغ</vt:lpstr>
      <vt:lpstr>گروه حبوبات و مغز دانه ها</vt:lpstr>
      <vt:lpstr>گروه شیر و لبنیات </vt:lpstr>
      <vt:lpstr>گروه شیر و لبنیات </vt:lpstr>
      <vt:lpstr>گروه متفرقه</vt:lpstr>
      <vt:lpstr>آنچه از این بخش می توانید به دوستان خود یاد دهید. </vt:lpstr>
      <vt:lpstr>بخش دوم </vt:lpstr>
      <vt:lpstr>PowerPoint Presentation</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رهنمودهای غذایی ایران</vt:lpstr>
      <vt:lpstr>آنچه از این بخش می توانید به دوستان خود  یاد دهید. </vt:lpstr>
      <vt:lpstr>آنچه از این بخش می توانید به دوستان خود  یاد دهید. </vt:lpstr>
      <vt:lpstr>بخش سوم </vt:lpstr>
      <vt:lpstr>PowerPoint Presentation</vt:lpstr>
      <vt:lpstr>PowerPoint Presentation</vt:lpstr>
      <vt:lpstr>PowerPoint Presentation</vt:lpstr>
      <vt:lpstr>خودمراقبتی با افزایش مصرف شیر و لبنیات</vt:lpstr>
      <vt:lpstr>PowerPoint Presentation</vt:lpstr>
      <vt:lpstr>خودمراقبتی با افزایش مصرف شیر و لبنیات</vt:lpstr>
      <vt:lpstr>خودمراقبتی با افزایش مصرف شیر و لبنیات</vt:lpstr>
      <vt:lpstr>خودمراقبتی با افزایش مصرف شیر و لبنیات</vt:lpstr>
      <vt:lpstr>PowerPoint Presentation</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خودمراقبتی با     افزایش مصرف میوه و سبزیجات</vt:lpstr>
      <vt:lpstr>PowerPoint Presentation</vt:lpstr>
      <vt:lpstr> خودمراقبتی با کاهش مصرف نمک</vt:lpstr>
      <vt:lpstr> خودمراقبتی با کاهش مصرف نمک</vt:lpstr>
      <vt:lpstr> خودمراقبتی با کاهش مصرف نمک</vt:lpstr>
      <vt:lpstr> خودمراقبتی با کاهش مصرف نمک</vt:lpstr>
      <vt:lpstr> خودمراقبتی با کاهش مصرف نمک</vt:lpstr>
      <vt:lpstr> خودمراقبتی با کاهش مصرف نمک</vt:lpstr>
      <vt:lpstr> خودمراقبتی با کاهش مصرف نمک</vt:lpstr>
      <vt:lpstr> خودمراقبتی با کاهش مصرف نمک</vt:lpstr>
      <vt:lpstr> خودمراقبتی با کاهش مصرف نمک</vt:lpstr>
      <vt:lpstr>PowerPoint Presentation</vt:lpstr>
      <vt:lpstr>خودمراقبتی با کاهش مصرف قند و شکر</vt:lpstr>
      <vt:lpstr>خودمراقبتی با کاهش مصرف قند و شکر</vt:lpstr>
      <vt:lpstr>خودمراقبتی با کاهش مصرف قند و شکر</vt:lpstr>
      <vt:lpstr>خودمراقبتی با کاهش مصرف قند و شکر</vt:lpstr>
      <vt:lpstr>خودمراقبتی با کاهش مصرف قند و شکر</vt:lpstr>
      <vt:lpstr>خودمراقبتی با کاهش مصرف قند و شکر</vt:lpstr>
      <vt:lpstr>PowerPoint Presentation</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خودمراقبتی با کاهش مصرف چربی ها و روغن ها</vt:lpstr>
      <vt:lpstr>آنچه از این بخش می توانید به دوستان خود یاد دهید. </vt:lpstr>
      <vt:lpstr>آنچه از این بخش می توانید به دوستان خود یاد دهید. </vt:lpstr>
      <vt:lpstr>آنچه از این بخش می توانید به دوستان خود یاد دهید. </vt:lpstr>
      <vt:lpstr>بخش چهارم </vt:lpstr>
      <vt:lpstr>PowerPoint Presentation</vt:lpstr>
      <vt:lpstr>نان کامل و  اثرات مفید مصرف آن بر سلامتی </vt:lpstr>
      <vt:lpstr>نان کامل و  اثرات مفید مصرف آن بر سلامتی </vt:lpstr>
      <vt:lpstr>اثرات مفید مصرف نان کامل بر سلامتی</vt:lpstr>
      <vt:lpstr>اثرات مفید مصرف نان کامل بر سلامتی</vt:lpstr>
      <vt:lpstr>اثرات مفید مصرف نان کامل بر سلامتی</vt:lpstr>
      <vt:lpstr>اثرات مفید مصرف نان کامل بر سلامتی</vt:lpstr>
      <vt:lpstr>اثرات مفید مصرف نان کامل بر سلامتی</vt:lpstr>
      <vt:lpstr>آنچه از این بخش می توانید به دوستان خود یاد دهید. </vt:lpstr>
      <vt:lpstr> تشکر از توجه شما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بسمه تعالی  محتواي آموزشي داوطلبان سلامت  پيشگيري و كنترل بيماري فشارخون بالا</dc:title>
  <dc:creator>Ouldouz Tarvirdi</dc:creator>
  <cp:lastModifiedBy>Parinaz Doshmangir</cp:lastModifiedBy>
  <cp:revision>192</cp:revision>
  <dcterms:created xsi:type="dcterms:W3CDTF">2024-06-18T06:15:09Z</dcterms:created>
  <dcterms:modified xsi:type="dcterms:W3CDTF">2024-09-01T04:47:52Z</dcterms:modified>
</cp:coreProperties>
</file>